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0" r:id="rId3"/>
    <p:sldId id="258" r:id="rId4"/>
    <p:sldId id="259" r:id="rId5"/>
    <p:sldId id="257" r:id="rId6"/>
    <p:sldId id="261" r:id="rId7"/>
    <p:sldId id="272" r:id="rId8"/>
    <p:sldId id="273" r:id="rId9"/>
    <p:sldId id="278" r:id="rId10"/>
    <p:sldId id="283" r:id="rId11"/>
    <p:sldId id="279" r:id="rId12"/>
    <p:sldId id="267" r:id="rId13"/>
    <p:sldId id="274" r:id="rId14"/>
    <p:sldId id="268" r:id="rId15"/>
    <p:sldId id="275" r:id="rId16"/>
    <p:sldId id="276" r:id="rId17"/>
    <p:sldId id="277" r:id="rId18"/>
    <p:sldId id="265" r:id="rId19"/>
    <p:sldId id="281" r:id="rId20"/>
    <p:sldId id="280" r:id="rId21"/>
    <p:sldId id="282" r:id="rId22"/>
    <p:sldId id="270" r:id="rId23"/>
    <p:sldId id="269" r:id="rId24"/>
    <p:sldId id="284" r:id="rId25"/>
    <p:sldId id="26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5"/>
  </p:normalViewPr>
  <p:slideViewPr>
    <p:cSldViewPr snapToGrid="0" snapToObjects="1">
      <p:cViewPr varScale="1">
        <p:scale>
          <a:sx n="81" d="100"/>
          <a:sy n="81" d="100"/>
        </p:scale>
        <p:origin x="64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174579-A1E2-2F4A-9ACB-C8721A0E8750}" type="datetimeFigureOut">
              <a:rPr lang="en-US" smtClean="0"/>
              <a:t>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14FC6-FD2F-2F46-8BFE-FE5A57C6BB44}" type="slidenum">
              <a:rPr lang="en-US" smtClean="0"/>
              <a:t>‹#›</a:t>
            </a:fld>
            <a:endParaRPr lang="en-US"/>
          </a:p>
        </p:txBody>
      </p:sp>
    </p:spTree>
    <p:extLst>
      <p:ext uri="{BB962C8B-B14F-4D97-AF65-F5344CB8AC3E}">
        <p14:creationId xmlns:p14="http://schemas.microsoft.com/office/powerpoint/2010/main" val="808282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714FC6-FD2F-2F46-8BFE-FE5A57C6BB44}" type="slidenum">
              <a:rPr lang="en-US" smtClean="0"/>
              <a:t>1</a:t>
            </a:fld>
            <a:endParaRPr lang="en-US"/>
          </a:p>
        </p:txBody>
      </p:sp>
    </p:spTree>
    <p:extLst>
      <p:ext uri="{BB962C8B-B14F-4D97-AF65-F5344CB8AC3E}">
        <p14:creationId xmlns:p14="http://schemas.microsoft.com/office/powerpoint/2010/main" val="1973103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714FC6-FD2F-2F46-8BFE-FE5A57C6BB44}" type="slidenum">
              <a:rPr lang="en-US" smtClean="0"/>
              <a:t>9</a:t>
            </a:fld>
            <a:endParaRPr lang="en-US"/>
          </a:p>
        </p:txBody>
      </p:sp>
    </p:spTree>
    <p:extLst>
      <p:ext uri="{BB962C8B-B14F-4D97-AF65-F5344CB8AC3E}">
        <p14:creationId xmlns:p14="http://schemas.microsoft.com/office/powerpoint/2010/main" val="402910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714FC6-FD2F-2F46-8BFE-FE5A57C6BB44}" type="slidenum">
              <a:rPr lang="en-US" smtClean="0"/>
              <a:t>10</a:t>
            </a:fld>
            <a:endParaRPr lang="en-US"/>
          </a:p>
        </p:txBody>
      </p:sp>
    </p:spTree>
    <p:extLst>
      <p:ext uri="{BB962C8B-B14F-4D97-AF65-F5344CB8AC3E}">
        <p14:creationId xmlns:p14="http://schemas.microsoft.com/office/powerpoint/2010/main" val="2337193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714FC6-FD2F-2F46-8BFE-FE5A57C6BB44}" type="slidenum">
              <a:rPr lang="en-US" smtClean="0"/>
              <a:t>11</a:t>
            </a:fld>
            <a:endParaRPr lang="en-US"/>
          </a:p>
        </p:txBody>
      </p:sp>
    </p:spTree>
    <p:extLst>
      <p:ext uri="{BB962C8B-B14F-4D97-AF65-F5344CB8AC3E}">
        <p14:creationId xmlns:p14="http://schemas.microsoft.com/office/powerpoint/2010/main" val="30643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714FC6-FD2F-2F46-8BFE-FE5A57C6BB44}" type="slidenum">
              <a:rPr lang="en-US" smtClean="0"/>
              <a:t>12</a:t>
            </a:fld>
            <a:endParaRPr lang="en-US"/>
          </a:p>
        </p:txBody>
      </p:sp>
    </p:spTree>
    <p:extLst>
      <p:ext uri="{BB962C8B-B14F-4D97-AF65-F5344CB8AC3E}">
        <p14:creationId xmlns:p14="http://schemas.microsoft.com/office/powerpoint/2010/main" val="123114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714FC6-FD2F-2F46-8BFE-FE5A57C6BB44}" type="slidenum">
              <a:rPr lang="en-US" smtClean="0"/>
              <a:t>16</a:t>
            </a:fld>
            <a:endParaRPr lang="en-US"/>
          </a:p>
        </p:txBody>
      </p:sp>
    </p:spTree>
    <p:extLst>
      <p:ext uri="{BB962C8B-B14F-4D97-AF65-F5344CB8AC3E}">
        <p14:creationId xmlns:p14="http://schemas.microsoft.com/office/powerpoint/2010/main" val="2767199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714FC6-FD2F-2F46-8BFE-FE5A57C6BB44}" type="slidenum">
              <a:rPr lang="en-US" smtClean="0"/>
              <a:t>24</a:t>
            </a:fld>
            <a:endParaRPr lang="en-US"/>
          </a:p>
        </p:txBody>
      </p:sp>
    </p:spTree>
    <p:extLst>
      <p:ext uri="{BB962C8B-B14F-4D97-AF65-F5344CB8AC3E}">
        <p14:creationId xmlns:p14="http://schemas.microsoft.com/office/powerpoint/2010/main" val="1212988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1/13/2018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1/13/2018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mathsisfun.com/data/quartile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hyperlink" Target="http://www.mathbootcamps.com/interpreting-confidence-interval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airlines.org/dataset/per-minute-cost-of-delays-to-u-s-airlines/"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United_States" TargetMode="External"/><Relationship Id="rId2" Type="http://schemas.openxmlformats.org/officeDocument/2006/relationships/hyperlink" Target="https://en.wikipedia.org/wiki/Federal_Aviation_Administration" TargetMode="External"/><Relationship Id="rId1" Type="http://schemas.openxmlformats.org/officeDocument/2006/relationships/slideLayout" Target="../slideLayouts/slideLayout2.xml"/><Relationship Id="rId5" Type="http://schemas.openxmlformats.org/officeDocument/2006/relationships/hyperlink" Target="https://en.wikipedia.org/wiki/Flight_cancellation_and_delay#cite_note-Boston-4" TargetMode="External"/><Relationship Id="rId4" Type="http://schemas.openxmlformats.org/officeDocument/2006/relationships/hyperlink" Target="https://en.wikipedia.org/wiki/Flight_cancellation_and_delay#cite_note-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dot.gov/individuals/air-consumer/air-travel-consumer-repor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spmhelp.faa.gov/index.php/Operations_Network_(OPSNET)" TargetMode="External"/><Relationship Id="rId2" Type="http://schemas.openxmlformats.org/officeDocument/2006/relationships/hyperlink" Target="http://aspmhelp.faa.gov/index.php/Delay_Propaga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8147" y="665163"/>
            <a:ext cx="9354284" cy="2387600"/>
          </a:xfrm>
        </p:spPr>
        <p:txBody>
          <a:bodyPr>
            <a:normAutofit/>
          </a:bodyPr>
          <a:lstStyle/>
          <a:p>
            <a:r>
              <a:rPr lang="en-US" cap="none" dirty="0" smtClean="0"/>
              <a:t>“Understand </a:t>
            </a:r>
            <a:r>
              <a:rPr lang="en-US" cap="none" dirty="0"/>
              <a:t>the Airport delays and cancellations. Identify the key trends and the root cause for the </a:t>
            </a:r>
            <a:r>
              <a:rPr lang="en-US" cap="none" dirty="0" smtClean="0"/>
              <a:t>delays”</a:t>
            </a:r>
            <a:endParaRPr lang="en-US" cap="none" dirty="0"/>
          </a:p>
        </p:txBody>
      </p:sp>
      <p:sp>
        <p:nvSpPr>
          <p:cNvPr id="3" name="Subtitle 2"/>
          <p:cNvSpPr>
            <a:spLocks noGrp="1"/>
          </p:cNvSpPr>
          <p:nvPr>
            <p:ph type="subTitle" idx="1"/>
          </p:nvPr>
        </p:nvSpPr>
        <p:spPr>
          <a:xfrm>
            <a:off x="1781908" y="3602037"/>
            <a:ext cx="8886091" cy="2658085"/>
          </a:xfrm>
        </p:spPr>
        <p:txBody>
          <a:bodyPr>
            <a:normAutofit fontScale="92500" lnSpcReduction="10000"/>
          </a:bodyPr>
          <a:lstStyle/>
          <a:p>
            <a:pPr algn="ctr"/>
            <a:r>
              <a:rPr lang="en-US" b="1" dirty="0" smtClean="0"/>
              <a:t>PROJET TEAM # 2</a:t>
            </a:r>
          </a:p>
          <a:p>
            <a:r>
              <a:rPr lang="en-US" cap="none" dirty="0" smtClean="0"/>
              <a:t>TEAM MEMBERS</a:t>
            </a:r>
          </a:p>
          <a:p>
            <a:pPr marL="342900" lvl="0" indent="-342900">
              <a:buFont typeface="Arial" charset="0"/>
              <a:buChar char="•"/>
            </a:pPr>
            <a:r>
              <a:rPr lang="en-US" cap="none" dirty="0"/>
              <a:t>Satya </a:t>
            </a:r>
            <a:r>
              <a:rPr lang="en-US" cap="none" dirty="0" err="1"/>
              <a:t>Madakshira</a:t>
            </a:r>
            <a:endParaRPr lang="en-US" cap="none" dirty="0"/>
          </a:p>
          <a:p>
            <a:pPr marL="342900" lvl="0" indent="-342900">
              <a:buFont typeface="Arial" charset="0"/>
              <a:buChar char="•"/>
            </a:pPr>
            <a:r>
              <a:rPr lang="en-US" cap="none" dirty="0"/>
              <a:t>Trevor Prescott</a:t>
            </a:r>
          </a:p>
          <a:p>
            <a:pPr marL="342900" lvl="0" indent="-342900">
              <a:buFont typeface="Arial" charset="0"/>
              <a:buChar char="•"/>
            </a:pPr>
            <a:r>
              <a:rPr lang="en-US" cap="none" dirty="0" err="1"/>
              <a:t>Gibraan</a:t>
            </a:r>
            <a:r>
              <a:rPr lang="en-US" cap="none" dirty="0"/>
              <a:t> Negron</a:t>
            </a:r>
          </a:p>
          <a:p>
            <a:pPr marL="342900" lvl="0" indent="-342900">
              <a:buFont typeface="Arial" charset="0"/>
              <a:buChar char="•"/>
            </a:pPr>
            <a:r>
              <a:rPr lang="en-US" cap="none" dirty="0"/>
              <a:t>Ashish Shrivastava</a:t>
            </a:r>
          </a:p>
          <a:p>
            <a:endParaRPr lang="en-US" dirty="0"/>
          </a:p>
        </p:txBody>
      </p:sp>
    </p:spTree>
    <p:extLst>
      <p:ext uri="{BB962C8B-B14F-4D97-AF65-F5344CB8AC3E}">
        <p14:creationId xmlns:p14="http://schemas.microsoft.com/office/powerpoint/2010/main" val="4414038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290" y="743405"/>
            <a:ext cx="9905998" cy="776528"/>
          </a:xfrm>
        </p:spPr>
        <p:txBody>
          <a:bodyPr>
            <a:normAutofit/>
          </a:bodyPr>
          <a:lstStyle/>
          <a:p>
            <a:r>
              <a:rPr lang="en-US" sz="2800" dirty="0">
                <a:solidFill>
                  <a:srgbClr val="FFFF00"/>
                </a:solidFill>
              </a:rPr>
              <a:t>Hawaiian Airlines</a:t>
            </a:r>
          </a:p>
        </p:txBody>
      </p:sp>
      <p:sp>
        <p:nvSpPr>
          <p:cNvPr id="10" name="TextBox 9"/>
          <p:cNvSpPr txBox="1"/>
          <p:nvPr/>
        </p:nvSpPr>
        <p:spPr>
          <a:xfrm>
            <a:off x="7126664" y="1305341"/>
            <a:ext cx="3920746" cy="4955203"/>
          </a:xfrm>
          <a:prstGeom prst="rect">
            <a:avLst/>
          </a:prstGeom>
          <a:noFill/>
        </p:spPr>
        <p:txBody>
          <a:bodyPr wrap="square" rtlCol="0">
            <a:spAutoFit/>
          </a:bodyPr>
          <a:lstStyle/>
          <a:p>
            <a:r>
              <a:rPr lang="en-US" sz="2800" dirty="0"/>
              <a:t>Hawaiian Airlines has a weird distribution. </a:t>
            </a:r>
          </a:p>
          <a:p>
            <a:endParaRPr lang="en-US" sz="2800" dirty="0"/>
          </a:p>
          <a:p>
            <a:pPr marL="285750" indent="-285750">
              <a:buFont typeface="Arial" charset="0"/>
              <a:buChar char="•"/>
            </a:pPr>
            <a:r>
              <a:rPr lang="en-US" sz="2800" dirty="0"/>
              <a:t>We are uncertain of why the delay</a:t>
            </a:r>
          </a:p>
          <a:p>
            <a:pPr marL="285750" indent="-285750">
              <a:buFont typeface="Arial" charset="0"/>
              <a:buChar char="•"/>
            </a:pPr>
            <a:endParaRPr lang="en-US" sz="2800" dirty="0"/>
          </a:p>
          <a:p>
            <a:pPr marL="285750" indent="-285750">
              <a:buFont typeface="Arial" charset="0"/>
              <a:buChar char="•"/>
            </a:pPr>
            <a:r>
              <a:rPr lang="en-US" sz="2800" dirty="0"/>
              <a:t>Perhaps the have a carrier delay even in the case of a NAS delay?</a:t>
            </a:r>
          </a:p>
          <a:p>
            <a:pPr marL="285750" indent="-285750">
              <a:buFont typeface="Arial" charset="0"/>
              <a:buChar char="•"/>
            </a:pPr>
            <a:endParaRPr lang="en-US" dirty="0"/>
          </a:p>
          <a:p>
            <a:pPr marL="285750" indent="-285750">
              <a:buFont typeface="Arial" charset="0"/>
              <a:buChar char="•"/>
            </a:pPr>
            <a:endParaRPr lang="en-US" dirty="0"/>
          </a:p>
        </p:txBody>
      </p:sp>
      <p:pic>
        <p:nvPicPr>
          <p:cNvPr id="9" name="Picture 8">
            <a:extLst>
              <a:ext uri="{FF2B5EF4-FFF2-40B4-BE49-F238E27FC236}">
                <a16:creationId xmlns:a16="http://schemas.microsoft.com/office/drawing/2014/main" xmlns="" id="{9CC5DE45-B7D0-4557-9325-A761216955D4}"/>
              </a:ext>
            </a:extLst>
          </p:cNvPr>
          <p:cNvPicPr>
            <a:picLocks noChangeAspect="1"/>
          </p:cNvPicPr>
          <p:nvPr/>
        </p:nvPicPr>
        <p:blipFill rotWithShape="1">
          <a:blip r:embed="rId3"/>
          <a:srcRect l="15319" t="47141" r="60838" b="21212"/>
          <a:stretch/>
        </p:blipFill>
        <p:spPr>
          <a:xfrm>
            <a:off x="1028290" y="1463209"/>
            <a:ext cx="5749582" cy="2502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xmlns="" id="{D5890BBB-5143-41DB-9AE9-CF313B6608A1}"/>
              </a:ext>
            </a:extLst>
          </p:cNvPr>
          <p:cNvPicPr>
            <a:picLocks noChangeAspect="1"/>
          </p:cNvPicPr>
          <p:nvPr/>
        </p:nvPicPr>
        <p:blipFill>
          <a:blip r:embed="rId4"/>
          <a:stretch>
            <a:fillRect/>
          </a:stretch>
        </p:blipFill>
        <p:spPr>
          <a:xfrm>
            <a:off x="1037083" y="4157221"/>
            <a:ext cx="5740172" cy="5209634"/>
          </a:xfrm>
          <a:prstGeom prst="rect">
            <a:avLst/>
          </a:prstGeom>
        </p:spPr>
      </p:pic>
      <p:sp>
        <p:nvSpPr>
          <p:cNvPr id="7" name="Title 1"/>
          <p:cNvSpPr txBox="1">
            <a:spLocks/>
          </p:cNvSpPr>
          <p:nvPr/>
        </p:nvSpPr>
        <p:spPr>
          <a:xfrm>
            <a:off x="1160266" y="154485"/>
            <a:ext cx="9905998" cy="776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Key Findings and analysis # </a:t>
            </a:r>
            <a:r>
              <a:rPr lang="en-US" dirty="0"/>
              <a:t>4</a:t>
            </a:r>
          </a:p>
        </p:txBody>
      </p:sp>
    </p:spTree>
    <p:extLst>
      <p:ext uri="{BB962C8B-B14F-4D97-AF65-F5344CB8AC3E}">
        <p14:creationId xmlns:p14="http://schemas.microsoft.com/office/powerpoint/2010/main" val="3764330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608735"/>
            <a:ext cx="9905998" cy="776528"/>
          </a:xfrm>
        </p:spPr>
        <p:txBody>
          <a:bodyPr>
            <a:normAutofit/>
          </a:bodyPr>
          <a:lstStyle/>
          <a:p>
            <a:r>
              <a:rPr lang="en-US" sz="2400" dirty="0">
                <a:solidFill>
                  <a:srgbClr val="FFFF00"/>
                </a:solidFill>
              </a:rPr>
              <a:t>Percentage delay for  Weather and Cancelations  </a:t>
            </a:r>
          </a:p>
        </p:txBody>
      </p:sp>
      <p:sp>
        <p:nvSpPr>
          <p:cNvPr id="10" name="TextBox 9"/>
          <p:cNvSpPr txBox="1"/>
          <p:nvPr/>
        </p:nvSpPr>
        <p:spPr>
          <a:xfrm>
            <a:off x="7807569" y="1600989"/>
            <a:ext cx="3364523" cy="4708981"/>
          </a:xfrm>
          <a:prstGeom prst="rect">
            <a:avLst/>
          </a:prstGeom>
          <a:noFill/>
        </p:spPr>
        <p:txBody>
          <a:bodyPr wrap="square" rtlCol="0">
            <a:spAutoFit/>
          </a:bodyPr>
          <a:lstStyle/>
          <a:p>
            <a:r>
              <a:rPr lang="en-US" sz="2000" dirty="0"/>
              <a:t>We calculated the percentage of delays from Weather and </a:t>
            </a:r>
          </a:p>
          <a:p>
            <a:r>
              <a:rPr lang="en-US" sz="2000" dirty="0"/>
              <a:t>Cancellation for each air carrier. Assuming that cancelation were largely caused from weather related issues.</a:t>
            </a:r>
          </a:p>
          <a:p>
            <a:r>
              <a:rPr lang="en-US" sz="2000" dirty="0"/>
              <a:t> </a:t>
            </a:r>
          </a:p>
          <a:p>
            <a:pPr marL="285750" indent="-285750">
              <a:buFont typeface="Arial" charset="0"/>
              <a:buChar char="•"/>
            </a:pPr>
            <a:r>
              <a:rPr lang="en-US" sz="2000" dirty="0"/>
              <a:t>In large part the trend holds particularly American Eagle Airlines, Comair Inc., and Envoy</a:t>
            </a:r>
          </a:p>
          <a:p>
            <a:endParaRPr lang="en-US" sz="2000" dirty="0"/>
          </a:p>
          <a:p>
            <a:pPr marL="285750" indent="-285750">
              <a:buFont typeface="Arial" charset="0"/>
              <a:buChar char="•"/>
            </a:pPr>
            <a:r>
              <a:rPr lang="en-US" sz="2000" dirty="0"/>
              <a:t>Virgin America seems a significant outlier.</a:t>
            </a:r>
          </a:p>
        </p:txBody>
      </p:sp>
      <p:pic>
        <p:nvPicPr>
          <p:cNvPr id="5" name="Picture 4">
            <a:extLst>
              <a:ext uri="{FF2B5EF4-FFF2-40B4-BE49-F238E27FC236}">
                <a16:creationId xmlns:a16="http://schemas.microsoft.com/office/drawing/2014/main" xmlns="" id="{30E9BF17-E18B-4945-B842-43C238574E10}"/>
              </a:ext>
            </a:extLst>
          </p:cNvPr>
          <p:cNvPicPr>
            <a:picLocks noChangeAspect="1"/>
          </p:cNvPicPr>
          <p:nvPr/>
        </p:nvPicPr>
        <p:blipFill rotWithShape="1">
          <a:blip r:embed="rId3"/>
          <a:srcRect l="16553" t="46013" r="44842" b="19441"/>
          <a:stretch/>
        </p:blipFill>
        <p:spPr>
          <a:xfrm>
            <a:off x="1019908" y="1426380"/>
            <a:ext cx="6156746" cy="24009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xmlns="" id="{C3CCCCD6-1546-44BB-9741-859964CAD983}"/>
              </a:ext>
            </a:extLst>
          </p:cNvPr>
          <p:cNvPicPr>
            <a:picLocks noChangeAspect="1"/>
          </p:cNvPicPr>
          <p:nvPr/>
        </p:nvPicPr>
        <p:blipFill rotWithShape="1">
          <a:blip r:embed="rId4"/>
          <a:srcRect l="14545" t="37980" r="44666" b="34545"/>
          <a:stretch/>
        </p:blipFill>
        <p:spPr>
          <a:xfrm>
            <a:off x="1019908" y="4062953"/>
            <a:ext cx="6156746" cy="2469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le 1"/>
          <p:cNvSpPr txBox="1">
            <a:spLocks/>
          </p:cNvSpPr>
          <p:nvPr/>
        </p:nvSpPr>
        <p:spPr>
          <a:xfrm>
            <a:off x="1141412" y="-15201"/>
            <a:ext cx="9905998" cy="776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Key Findings and analysis # </a:t>
            </a:r>
            <a:r>
              <a:rPr lang="en-US" dirty="0"/>
              <a:t>5</a:t>
            </a:r>
          </a:p>
        </p:txBody>
      </p:sp>
    </p:spTree>
    <p:extLst>
      <p:ext uri="{BB962C8B-B14F-4D97-AF65-F5344CB8AC3E}">
        <p14:creationId xmlns:p14="http://schemas.microsoft.com/office/powerpoint/2010/main" val="3002922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26150"/>
            <a:ext cx="9905998" cy="776528"/>
          </a:xfrm>
        </p:spPr>
        <p:txBody>
          <a:bodyPr/>
          <a:lstStyle/>
          <a:p>
            <a:r>
              <a:rPr lang="en-US" dirty="0" smtClean="0"/>
              <a:t>Key Findings and analysis # 6</a:t>
            </a:r>
            <a:endParaRPr lang="en-US" dirty="0"/>
          </a:p>
        </p:txBody>
      </p:sp>
      <p:sp>
        <p:nvSpPr>
          <p:cNvPr id="8" name="TextBox 7"/>
          <p:cNvSpPr txBox="1"/>
          <p:nvPr/>
        </p:nvSpPr>
        <p:spPr>
          <a:xfrm>
            <a:off x="8223005" y="1101671"/>
            <a:ext cx="3364523" cy="4801314"/>
          </a:xfrm>
          <a:prstGeom prst="rect">
            <a:avLst/>
          </a:prstGeom>
          <a:noFill/>
        </p:spPr>
        <p:txBody>
          <a:bodyPr wrap="square" rtlCol="0">
            <a:spAutoFit/>
          </a:bodyPr>
          <a:lstStyle/>
          <a:p>
            <a:r>
              <a:rPr lang="en-US" dirty="0" smtClean="0"/>
              <a:t>This bar graph shows the percentage of arrival delays for the 10 largest carriers based on the number of flights.  The Airline List is sorted in descending order based on number of total flights</a:t>
            </a:r>
          </a:p>
          <a:p>
            <a:r>
              <a:rPr lang="en-US" dirty="0" smtClean="0"/>
              <a:t> </a:t>
            </a:r>
          </a:p>
          <a:p>
            <a:r>
              <a:rPr lang="en-US" b="1" u="sng" dirty="0" smtClean="0"/>
              <a:t>Key Findings </a:t>
            </a:r>
          </a:p>
          <a:p>
            <a:endParaRPr lang="en-US" dirty="0" smtClean="0"/>
          </a:p>
          <a:p>
            <a:pPr marL="285750" indent="-285750">
              <a:buFont typeface="Arial" charset="0"/>
              <a:buChar char="•"/>
            </a:pPr>
            <a:r>
              <a:rPr lang="en-US" dirty="0" smtClean="0"/>
              <a:t>This graph shows that the number of flights is not a key factor in delays</a:t>
            </a:r>
          </a:p>
          <a:p>
            <a:pPr marL="285750" indent="-285750">
              <a:buFont typeface="Arial" charset="0"/>
              <a:buChar char="•"/>
            </a:pPr>
            <a:endParaRPr lang="en-US" dirty="0" smtClean="0"/>
          </a:p>
          <a:p>
            <a:pPr marL="285750" indent="-285750">
              <a:buFont typeface="Arial" charset="0"/>
              <a:buChar char="•"/>
            </a:pPr>
            <a:r>
              <a:rPr lang="en-US" dirty="0" smtClean="0"/>
              <a:t>The Number Five and Number Nine Airline have the highest percentage of delays based on total operations</a:t>
            </a:r>
            <a:endParaRPr lang="en-US" dirty="0"/>
          </a:p>
        </p:txBody>
      </p:sp>
      <p:pic>
        <p:nvPicPr>
          <p:cNvPr id="11"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31" y="902679"/>
            <a:ext cx="7080738" cy="5169876"/>
          </a:xfrm>
          <a:prstGeom prst="rect">
            <a:avLst/>
          </a:prstGeom>
        </p:spPr>
      </p:pic>
    </p:spTree>
    <p:extLst>
      <p:ext uri="{BB962C8B-B14F-4D97-AF65-F5344CB8AC3E}">
        <p14:creationId xmlns:p14="http://schemas.microsoft.com/office/powerpoint/2010/main" val="13695251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26150"/>
            <a:ext cx="9905998" cy="776528"/>
          </a:xfrm>
        </p:spPr>
        <p:txBody>
          <a:bodyPr/>
          <a:lstStyle/>
          <a:p>
            <a:r>
              <a:rPr lang="en-US" dirty="0" smtClean="0"/>
              <a:t>Key Findings and analysis # 7</a:t>
            </a:r>
            <a:endParaRPr lang="en-US" dirty="0"/>
          </a:p>
        </p:txBody>
      </p:sp>
      <p:sp>
        <p:nvSpPr>
          <p:cNvPr id="10" name="TextBox 9"/>
          <p:cNvSpPr txBox="1"/>
          <p:nvPr/>
        </p:nvSpPr>
        <p:spPr>
          <a:xfrm>
            <a:off x="7959969" y="1078522"/>
            <a:ext cx="3364523" cy="2862322"/>
          </a:xfrm>
          <a:prstGeom prst="rect">
            <a:avLst/>
          </a:prstGeom>
          <a:noFill/>
        </p:spPr>
        <p:txBody>
          <a:bodyPr wrap="square" rtlCol="0">
            <a:spAutoFit/>
          </a:bodyPr>
          <a:lstStyle/>
          <a:p>
            <a:r>
              <a:rPr lang="en-US" dirty="0" smtClean="0"/>
              <a:t>The graph </a:t>
            </a:r>
            <a:r>
              <a:rPr lang="en-US" dirty="0"/>
              <a:t>shows the </a:t>
            </a:r>
            <a:r>
              <a:rPr lang="en-US" dirty="0" smtClean="0"/>
              <a:t>total flights delay in US Top 10 Busiest Airport</a:t>
            </a:r>
          </a:p>
          <a:p>
            <a:endParaRPr lang="en-US" dirty="0" smtClean="0"/>
          </a:p>
          <a:p>
            <a:r>
              <a:rPr lang="en-US" b="1" u="sng" dirty="0" smtClean="0"/>
              <a:t>Key Findings </a:t>
            </a:r>
          </a:p>
          <a:p>
            <a:endParaRPr lang="en-US" dirty="0" smtClean="0"/>
          </a:p>
          <a:p>
            <a:pPr marL="285750" indent="-285750">
              <a:buFont typeface="Arial" charset="0"/>
              <a:buChar char="•"/>
            </a:pPr>
            <a:r>
              <a:rPr lang="en-US" dirty="0" smtClean="0"/>
              <a:t>Atlanta and Chicago </a:t>
            </a:r>
            <a:r>
              <a:rPr lang="en-US" dirty="0" err="1" smtClean="0"/>
              <a:t>O’hare</a:t>
            </a:r>
            <a:r>
              <a:rPr lang="en-US" dirty="0" smtClean="0"/>
              <a:t> are the Top 2 airport that had most flight delays and Seattle and Charlotte had least delays </a:t>
            </a:r>
          </a:p>
          <a:p>
            <a:pPr marL="285750" indent="-285750">
              <a:buFont typeface="Arial" charset="0"/>
              <a:buChar char="•"/>
            </a:pPr>
            <a:endParaRPr lang="en-US" dirty="0" smtClean="0"/>
          </a:p>
        </p:txBody>
      </p:sp>
      <p:pic>
        <p:nvPicPr>
          <p:cNvPr id="6" name="Picture 5"/>
          <p:cNvPicPr>
            <a:picLocks noChangeAspect="1"/>
          </p:cNvPicPr>
          <p:nvPr/>
        </p:nvPicPr>
        <p:blipFill>
          <a:blip r:embed="rId2"/>
          <a:stretch>
            <a:fillRect/>
          </a:stretch>
        </p:blipFill>
        <p:spPr>
          <a:xfrm>
            <a:off x="8132597" y="3940844"/>
            <a:ext cx="3334204" cy="2559969"/>
          </a:xfrm>
          <a:prstGeom prst="rect">
            <a:avLst/>
          </a:prstGeom>
        </p:spPr>
      </p:pic>
      <p:pic>
        <p:nvPicPr>
          <p:cNvPr id="3" name="Picture 2"/>
          <p:cNvPicPr>
            <a:picLocks noChangeAspect="1"/>
          </p:cNvPicPr>
          <p:nvPr/>
        </p:nvPicPr>
        <p:blipFill>
          <a:blip r:embed="rId3"/>
          <a:stretch>
            <a:fillRect/>
          </a:stretch>
        </p:blipFill>
        <p:spPr>
          <a:xfrm>
            <a:off x="1141412" y="1078522"/>
            <a:ext cx="6433333" cy="4914900"/>
          </a:xfrm>
          <a:prstGeom prst="rect">
            <a:avLst/>
          </a:prstGeom>
        </p:spPr>
      </p:pic>
    </p:spTree>
    <p:extLst>
      <p:ext uri="{BB962C8B-B14F-4D97-AF65-F5344CB8AC3E}">
        <p14:creationId xmlns:p14="http://schemas.microsoft.com/office/powerpoint/2010/main" val="3738807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26150"/>
            <a:ext cx="9905998" cy="776528"/>
          </a:xfrm>
        </p:spPr>
        <p:txBody>
          <a:bodyPr/>
          <a:lstStyle/>
          <a:p>
            <a:r>
              <a:rPr lang="en-US" dirty="0" smtClean="0"/>
              <a:t>Key Findings and analysis # 8</a:t>
            </a:r>
            <a:endParaRPr lang="en-US" dirty="0"/>
          </a:p>
        </p:txBody>
      </p:sp>
      <p:pic>
        <p:nvPicPr>
          <p:cNvPr id="13" name="Picture 12"/>
          <p:cNvPicPr>
            <a:picLocks noChangeAspect="1"/>
          </p:cNvPicPr>
          <p:nvPr/>
        </p:nvPicPr>
        <p:blipFill>
          <a:blip r:embed="rId2"/>
          <a:stretch>
            <a:fillRect/>
          </a:stretch>
        </p:blipFill>
        <p:spPr>
          <a:xfrm>
            <a:off x="885693" y="3157989"/>
            <a:ext cx="2866212" cy="2058779"/>
          </a:xfrm>
          <a:prstGeom prst="rect">
            <a:avLst/>
          </a:prstGeom>
        </p:spPr>
      </p:pic>
      <p:pic>
        <p:nvPicPr>
          <p:cNvPr id="15" name="Picture 14"/>
          <p:cNvPicPr>
            <a:picLocks noChangeAspect="1"/>
          </p:cNvPicPr>
          <p:nvPr/>
        </p:nvPicPr>
        <p:blipFill>
          <a:blip r:embed="rId3"/>
          <a:stretch>
            <a:fillRect/>
          </a:stretch>
        </p:blipFill>
        <p:spPr>
          <a:xfrm>
            <a:off x="885693" y="1221996"/>
            <a:ext cx="2870411" cy="1873094"/>
          </a:xfrm>
          <a:prstGeom prst="rect">
            <a:avLst/>
          </a:prstGeom>
        </p:spPr>
      </p:pic>
      <p:pic>
        <p:nvPicPr>
          <p:cNvPr id="16" name="Picture 15"/>
          <p:cNvPicPr>
            <a:picLocks noChangeAspect="1"/>
          </p:cNvPicPr>
          <p:nvPr/>
        </p:nvPicPr>
        <p:blipFill>
          <a:blip r:embed="rId4"/>
          <a:stretch>
            <a:fillRect/>
          </a:stretch>
        </p:blipFill>
        <p:spPr>
          <a:xfrm>
            <a:off x="3955235" y="1254789"/>
            <a:ext cx="3008636" cy="1837730"/>
          </a:xfrm>
          <a:prstGeom prst="rect">
            <a:avLst/>
          </a:prstGeom>
        </p:spPr>
      </p:pic>
      <p:pic>
        <p:nvPicPr>
          <p:cNvPr id="17" name="Picture 16"/>
          <p:cNvPicPr>
            <a:picLocks noChangeAspect="1"/>
          </p:cNvPicPr>
          <p:nvPr/>
        </p:nvPicPr>
        <p:blipFill>
          <a:blip r:embed="rId5"/>
          <a:stretch>
            <a:fillRect/>
          </a:stretch>
        </p:blipFill>
        <p:spPr>
          <a:xfrm>
            <a:off x="3955234" y="3157990"/>
            <a:ext cx="3008637" cy="2058779"/>
          </a:xfrm>
          <a:prstGeom prst="rect">
            <a:avLst/>
          </a:prstGeom>
        </p:spPr>
      </p:pic>
      <p:sp>
        <p:nvSpPr>
          <p:cNvPr id="18" name="TextBox 17"/>
          <p:cNvSpPr txBox="1"/>
          <p:nvPr/>
        </p:nvSpPr>
        <p:spPr>
          <a:xfrm>
            <a:off x="7559451" y="1522858"/>
            <a:ext cx="3364523" cy="3139321"/>
          </a:xfrm>
          <a:prstGeom prst="rect">
            <a:avLst/>
          </a:prstGeom>
          <a:noFill/>
        </p:spPr>
        <p:txBody>
          <a:bodyPr wrap="square" rtlCol="0">
            <a:spAutoFit/>
          </a:bodyPr>
          <a:lstStyle/>
          <a:p>
            <a:r>
              <a:rPr lang="en-US" dirty="0" smtClean="0"/>
              <a:t>These graphs show scatter plots of the number of delays and flights by airline.  Each graph shows the number of delays based on different causes</a:t>
            </a:r>
          </a:p>
          <a:p>
            <a:r>
              <a:rPr lang="en-US" dirty="0" smtClean="0"/>
              <a:t> </a:t>
            </a:r>
          </a:p>
          <a:p>
            <a:r>
              <a:rPr lang="en-US" b="1" u="sng" dirty="0" smtClean="0"/>
              <a:t>Key Findings </a:t>
            </a:r>
          </a:p>
          <a:p>
            <a:endParaRPr lang="en-US" dirty="0" smtClean="0"/>
          </a:p>
          <a:p>
            <a:pPr marL="285750" indent="-285750">
              <a:buFont typeface="Arial" charset="0"/>
              <a:buChar char="•"/>
            </a:pPr>
            <a:r>
              <a:rPr lang="en-US" dirty="0" smtClean="0"/>
              <a:t>These show a linear increase with the number of delays and the number of operations</a:t>
            </a:r>
          </a:p>
        </p:txBody>
      </p:sp>
    </p:spTree>
    <p:extLst>
      <p:ext uri="{BB962C8B-B14F-4D97-AF65-F5344CB8AC3E}">
        <p14:creationId xmlns:p14="http://schemas.microsoft.com/office/powerpoint/2010/main" val="879433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26150"/>
            <a:ext cx="9905998" cy="776528"/>
          </a:xfrm>
        </p:spPr>
        <p:txBody>
          <a:bodyPr/>
          <a:lstStyle/>
          <a:p>
            <a:r>
              <a:rPr lang="en-US" dirty="0" smtClean="0"/>
              <a:t>Key Findings and analysis # </a:t>
            </a:r>
            <a:r>
              <a:rPr lang="en-US" dirty="0"/>
              <a:t>9</a:t>
            </a:r>
          </a:p>
        </p:txBody>
      </p:sp>
      <p:sp>
        <p:nvSpPr>
          <p:cNvPr id="10" name="TextBox 9"/>
          <p:cNvSpPr txBox="1"/>
          <p:nvPr/>
        </p:nvSpPr>
        <p:spPr>
          <a:xfrm>
            <a:off x="7959969" y="1078522"/>
            <a:ext cx="3364523" cy="2585323"/>
          </a:xfrm>
          <a:prstGeom prst="rect">
            <a:avLst/>
          </a:prstGeom>
          <a:noFill/>
        </p:spPr>
        <p:txBody>
          <a:bodyPr wrap="square" rtlCol="0">
            <a:spAutoFit/>
          </a:bodyPr>
          <a:lstStyle/>
          <a:p>
            <a:r>
              <a:rPr lang="en-US" dirty="0" smtClean="0"/>
              <a:t>Linear regression comparing total flight delays with the flight delays due to weather </a:t>
            </a:r>
          </a:p>
          <a:p>
            <a:r>
              <a:rPr lang="en-US" dirty="0" smtClean="0"/>
              <a:t> </a:t>
            </a:r>
          </a:p>
          <a:p>
            <a:r>
              <a:rPr lang="en-US" b="1" u="sng" dirty="0" smtClean="0"/>
              <a:t>Key Findings </a:t>
            </a:r>
          </a:p>
          <a:p>
            <a:endParaRPr lang="en-US" dirty="0" smtClean="0"/>
          </a:p>
          <a:p>
            <a:pPr marL="285750" indent="-285750">
              <a:buFont typeface="Arial" charset="0"/>
              <a:buChar char="•"/>
            </a:pPr>
            <a:r>
              <a:rPr lang="en-US" dirty="0" smtClean="0"/>
              <a:t>As  # of flight delays increase over 100K, the reason for those delays </a:t>
            </a:r>
            <a:r>
              <a:rPr lang="en-US" dirty="0"/>
              <a:t> </a:t>
            </a:r>
            <a:r>
              <a:rPr lang="en-US" dirty="0" smtClean="0"/>
              <a:t>are other than weather</a:t>
            </a:r>
            <a:endParaRPr lang="en-US" dirty="0"/>
          </a:p>
        </p:txBody>
      </p:sp>
      <p:pic>
        <p:nvPicPr>
          <p:cNvPr id="6" name="Content Placeholder 5"/>
          <p:cNvPicPr>
            <a:picLocks noGrp="1" noChangeAspect="1"/>
          </p:cNvPicPr>
          <p:nvPr>
            <p:ph idx="1"/>
          </p:nvPr>
        </p:nvPicPr>
        <p:blipFill>
          <a:blip r:embed="rId2"/>
          <a:stretch>
            <a:fillRect/>
          </a:stretch>
        </p:blipFill>
        <p:spPr>
          <a:xfrm>
            <a:off x="1141412" y="902679"/>
            <a:ext cx="6302742" cy="5122984"/>
          </a:xfrm>
          <a:prstGeom prst="rect">
            <a:avLst/>
          </a:prstGeom>
        </p:spPr>
      </p:pic>
    </p:spTree>
    <p:extLst>
      <p:ext uri="{BB962C8B-B14F-4D97-AF65-F5344CB8AC3E}">
        <p14:creationId xmlns:p14="http://schemas.microsoft.com/office/powerpoint/2010/main" val="42947487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26150"/>
            <a:ext cx="9905998" cy="776528"/>
          </a:xfrm>
        </p:spPr>
        <p:txBody>
          <a:bodyPr/>
          <a:lstStyle/>
          <a:p>
            <a:r>
              <a:rPr lang="en-US" dirty="0" smtClean="0"/>
              <a:t>Key Findings and analysis # 10</a:t>
            </a:r>
            <a:endParaRPr lang="en-US" dirty="0"/>
          </a:p>
        </p:txBody>
      </p:sp>
      <p:sp>
        <p:nvSpPr>
          <p:cNvPr id="10" name="TextBox 9"/>
          <p:cNvSpPr txBox="1"/>
          <p:nvPr/>
        </p:nvSpPr>
        <p:spPr>
          <a:xfrm>
            <a:off x="7959969" y="1078522"/>
            <a:ext cx="3364523" cy="4524315"/>
          </a:xfrm>
          <a:prstGeom prst="rect">
            <a:avLst/>
          </a:prstGeom>
          <a:noFill/>
        </p:spPr>
        <p:txBody>
          <a:bodyPr wrap="square" rtlCol="0">
            <a:spAutoFit/>
          </a:bodyPr>
          <a:lstStyle/>
          <a:p>
            <a:r>
              <a:rPr lang="en-US" dirty="0" smtClean="0"/>
              <a:t>The graph </a:t>
            </a:r>
            <a:r>
              <a:rPr lang="en-US" dirty="0"/>
              <a:t>shows the </a:t>
            </a:r>
            <a:r>
              <a:rPr lang="en-US" dirty="0" smtClean="0"/>
              <a:t>total flight delays by Year</a:t>
            </a:r>
          </a:p>
          <a:p>
            <a:endParaRPr lang="en-US" dirty="0" smtClean="0"/>
          </a:p>
          <a:p>
            <a:r>
              <a:rPr lang="en-US" b="1" u="sng" dirty="0" smtClean="0"/>
              <a:t>Key Findings </a:t>
            </a:r>
          </a:p>
          <a:p>
            <a:endParaRPr lang="en-US" dirty="0" smtClean="0"/>
          </a:p>
          <a:p>
            <a:r>
              <a:rPr lang="en-US" dirty="0"/>
              <a:t>Violin plots have many of the same summary statistics as box plots:</a:t>
            </a:r>
          </a:p>
          <a:p>
            <a:r>
              <a:rPr lang="en-US" dirty="0"/>
              <a:t>the white dot represents the </a:t>
            </a:r>
            <a:r>
              <a:rPr lang="en-US" dirty="0" smtClean="0"/>
              <a:t>median the </a:t>
            </a:r>
            <a:r>
              <a:rPr lang="en-US" dirty="0"/>
              <a:t>thick gray bar in the center represents the </a:t>
            </a:r>
            <a:r>
              <a:rPr lang="en-US" u="sng" dirty="0">
                <a:hlinkClick r:id="rId3"/>
              </a:rPr>
              <a:t>interquartile </a:t>
            </a:r>
            <a:r>
              <a:rPr lang="en-US" u="sng" dirty="0" smtClean="0">
                <a:hlinkClick r:id="rId3"/>
              </a:rPr>
              <a:t>range</a:t>
            </a:r>
            <a:r>
              <a:rPr lang="en-US" dirty="0"/>
              <a:t> </a:t>
            </a:r>
            <a:r>
              <a:rPr lang="en-US" dirty="0" smtClean="0"/>
              <a:t>the </a:t>
            </a:r>
            <a:r>
              <a:rPr lang="en-US" dirty="0"/>
              <a:t>thin gray line represents the </a:t>
            </a:r>
            <a:r>
              <a:rPr lang="en-US" u="sng" dirty="0">
                <a:hlinkClick r:id="rId4"/>
              </a:rPr>
              <a:t>95% confidence </a:t>
            </a:r>
            <a:r>
              <a:rPr lang="en-US" u="sng" dirty="0" smtClean="0">
                <a:hlinkClick r:id="rId4"/>
              </a:rPr>
              <a:t>interval</a:t>
            </a:r>
            <a:endParaRPr lang="en-US" dirty="0"/>
          </a:p>
          <a:p>
            <a:endParaRPr lang="en-US" dirty="0"/>
          </a:p>
          <a:p>
            <a:r>
              <a:rPr lang="en-US" dirty="0" smtClean="0"/>
              <a:t>Thickness of the violin plot shows the density</a:t>
            </a:r>
          </a:p>
          <a:p>
            <a:endParaRPr lang="en-US" dirty="0"/>
          </a:p>
        </p:txBody>
      </p:sp>
      <p:pic>
        <p:nvPicPr>
          <p:cNvPr id="4" name="Content Placeholder 3"/>
          <p:cNvPicPr>
            <a:picLocks noGrp="1" noChangeAspect="1"/>
          </p:cNvPicPr>
          <p:nvPr>
            <p:ph idx="1"/>
          </p:nvPr>
        </p:nvPicPr>
        <p:blipFill>
          <a:blip r:embed="rId5"/>
          <a:stretch>
            <a:fillRect/>
          </a:stretch>
        </p:blipFill>
        <p:spPr>
          <a:xfrm>
            <a:off x="1141412" y="1078522"/>
            <a:ext cx="6388101" cy="4743450"/>
          </a:xfrm>
          <a:prstGeom prst="rect">
            <a:avLst/>
          </a:prstGeom>
        </p:spPr>
      </p:pic>
    </p:spTree>
    <p:extLst>
      <p:ext uri="{BB962C8B-B14F-4D97-AF65-F5344CB8AC3E}">
        <p14:creationId xmlns:p14="http://schemas.microsoft.com/office/powerpoint/2010/main" val="4094700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71" y="830468"/>
            <a:ext cx="9905998" cy="776528"/>
          </a:xfrm>
        </p:spPr>
        <p:txBody>
          <a:bodyPr>
            <a:normAutofit/>
          </a:bodyPr>
          <a:lstStyle/>
          <a:p>
            <a:r>
              <a:rPr lang="en-US" sz="2800" dirty="0">
                <a:solidFill>
                  <a:srgbClr val="FFFF00"/>
                </a:solidFill>
              </a:rPr>
              <a:t>Percent Reasons for Delays</a:t>
            </a:r>
          </a:p>
        </p:txBody>
      </p:sp>
      <p:sp>
        <p:nvSpPr>
          <p:cNvPr id="10" name="TextBox 9"/>
          <p:cNvSpPr txBox="1"/>
          <p:nvPr/>
        </p:nvSpPr>
        <p:spPr>
          <a:xfrm>
            <a:off x="6717500" y="2001977"/>
            <a:ext cx="4444129" cy="4062651"/>
          </a:xfrm>
          <a:prstGeom prst="rect">
            <a:avLst/>
          </a:prstGeom>
          <a:noFill/>
        </p:spPr>
        <p:txBody>
          <a:bodyPr wrap="square" rtlCol="0">
            <a:spAutoFit/>
          </a:bodyPr>
          <a:lstStyle/>
          <a:p>
            <a:r>
              <a:rPr lang="en-US" sz="2000" dirty="0"/>
              <a:t>The pie chart breakdowns the causes for flight delays based on 22 separate airlines from 2010 to 2016</a:t>
            </a:r>
          </a:p>
          <a:p>
            <a:r>
              <a:rPr lang="en-US" sz="2000" dirty="0"/>
              <a:t> </a:t>
            </a:r>
          </a:p>
          <a:p>
            <a:r>
              <a:rPr lang="en-US" sz="2000" b="1" u="sng" dirty="0"/>
              <a:t>Key Findings </a:t>
            </a:r>
          </a:p>
          <a:p>
            <a:endParaRPr lang="en-US" sz="2000" dirty="0"/>
          </a:p>
          <a:p>
            <a:pPr marL="285750" indent="-285750">
              <a:buFont typeface="Arial" charset="0"/>
              <a:buChar char="•"/>
            </a:pPr>
            <a:r>
              <a:rPr lang="en-US" sz="2000" dirty="0"/>
              <a:t>We find that the primary causes of flight delays occur from Carrier, NAS, and Late Aircraft Delays</a:t>
            </a:r>
          </a:p>
          <a:p>
            <a:pPr marL="285750" indent="-285750">
              <a:buFont typeface="Arial" charset="0"/>
              <a:buChar char="•"/>
            </a:pPr>
            <a:endParaRPr lang="en-US" sz="2000" dirty="0"/>
          </a:p>
          <a:p>
            <a:pPr marL="285750" indent="-285750">
              <a:buFont typeface="Arial" charset="0"/>
              <a:buChar char="•"/>
            </a:pPr>
            <a:r>
              <a:rPr lang="en-US" sz="2000" dirty="0"/>
              <a:t>Weather and Security Delays take up less than 3.3 % of all delays.</a:t>
            </a:r>
          </a:p>
          <a:p>
            <a:pPr marL="285750" indent="-285750">
              <a:buFont typeface="Arial" charset="0"/>
              <a:buChar char="•"/>
            </a:pPr>
            <a:endParaRPr lang="en-US" sz="2000" dirty="0"/>
          </a:p>
        </p:txBody>
      </p:sp>
      <p:pic>
        <p:nvPicPr>
          <p:cNvPr id="7" name="Picture 6">
            <a:extLst>
              <a:ext uri="{FF2B5EF4-FFF2-40B4-BE49-F238E27FC236}">
                <a16:creationId xmlns:a16="http://schemas.microsoft.com/office/drawing/2014/main" xmlns="" id="{C6563FAE-90E2-4CE6-9275-37A8F4843311}"/>
              </a:ext>
            </a:extLst>
          </p:cNvPr>
          <p:cNvPicPr>
            <a:picLocks noChangeAspect="1"/>
          </p:cNvPicPr>
          <p:nvPr/>
        </p:nvPicPr>
        <p:blipFill rotWithShape="1">
          <a:blip r:embed="rId2"/>
          <a:srcRect l="15319" t="37537" r="56977" b="29899"/>
          <a:stretch/>
        </p:blipFill>
        <p:spPr>
          <a:xfrm>
            <a:off x="1030371" y="1635840"/>
            <a:ext cx="5403060" cy="44255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p:cNvSpPr txBox="1">
            <a:spLocks/>
          </p:cNvSpPr>
          <p:nvPr/>
        </p:nvSpPr>
        <p:spPr>
          <a:xfrm>
            <a:off x="1141412" y="-26587"/>
            <a:ext cx="9905998" cy="776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Key Findings and analysis # 11</a:t>
            </a:r>
            <a:endParaRPr lang="en-US" dirty="0"/>
          </a:p>
        </p:txBody>
      </p:sp>
    </p:spTree>
    <p:extLst>
      <p:ext uri="{BB962C8B-B14F-4D97-AF65-F5344CB8AC3E}">
        <p14:creationId xmlns:p14="http://schemas.microsoft.com/office/powerpoint/2010/main" val="7300218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26150"/>
            <a:ext cx="9905998" cy="776528"/>
          </a:xfrm>
        </p:spPr>
        <p:txBody>
          <a:bodyPr/>
          <a:lstStyle/>
          <a:p>
            <a:r>
              <a:rPr lang="en-US" dirty="0" smtClean="0"/>
              <a:t>Key Findings and analysis # 12</a:t>
            </a:r>
            <a:endParaRPr lang="en-US" dirty="0"/>
          </a:p>
        </p:txBody>
      </p:sp>
      <p:sp>
        <p:nvSpPr>
          <p:cNvPr id="10" name="TextBox 9"/>
          <p:cNvSpPr txBox="1"/>
          <p:nvPr/>
        </p:nvSpPr>
        <p:spPr>
          <a:xfrm>
            <a:off x="8186212" y="1049107"/>
            <a:ext cx="3364523" cy="4893647"/>
          </a:xfrm>
          <a:prstGeom prst="rect">
            <a:avLst/>
          </a:prstGeom>
          <a:noFill/>
        </p:spPr>
        <p:txBody>
          <a:bodyPr wrap="square" rtlCol="0">
            <a:spAutoFit/>
          </a:bodyPr>
          <a:lstStyle/>
          <a:p>
            <a:r>
              <a:rPr lang="en-US" sz="2400" dirty="0"/>
              <a:t>The graph shows the </a:t>
            </a:r>
            <a:r>
              <a:rPr lang="en-US" sz="2400" dirty="0" smtClean="0"/>
              <a:t>Airlines with the highest number of flight delays</a:t>
            </a:r>
            <a:endParaRPr lang="en-US" sz="2400" dirty="0"/>
          </a:p>
          <a:p>
            <a:r>
              <a:rPr lang="en-US" sz="2400" dirty="0" smtClean="0"/>
              <a:t> </a:t>
            </a:r>
          </a:p>
          <a:p>
            <a:r>
              <a:rPr lang="en-US" sz="2400" b="1" u="sng" dirty="0" smtClean="0"/>
              <a:t>Key Findings </a:t>
            </a:r>
          </a:p>
          <a:p>
            <a:endParaRPr lang="en-US" sz="2400" dirty="0" smtClean="0"/>
          </a:p>
          <a:p>
            <a:pPr marL="285750" indent="-285750">
              <a:buFont typeface="Arial" charset="0"/>
              <a:buChar char="•"/>
            </a:pPr>
            <a:r>
              <a:rPr lang="en-US" sz="2400" dirty="0" smtClean="0"/>
              <a:t>19% of flights of Top 10 Airlines were delayed during the analysis period.</a:t>
            </a:r>
          </a:p>
          <a:p>
            <a:pPr marL="285750" indent="-285750">
              <a:buFont typeface="Arial" charset="0"/>
              <a:buChar char="•"/>
            </a:pPr>
            <a:r>
              <a:rPr lang="en-US" sz="2400" dirty="0" smtClean="0"/>
              <a:t>United Airlines had the highest % of Delayed flights</a:t>
            </a:r>
            <a:endParaRPr lang="en-US" sz="2400" dirty="0"/>
          </a:p>
        </p:txBody>
      </p:sp>
      <p:pic>
        <p:nvPicPr>
          <p:cNvPr id="5" name="Picture 4"/>
          <p:cNvPicPr>
            <a:picLocks noChangeAspect="1"/>
          </p:cNvPicPr>
          <p:nvPr/>
        </p:nvPicPr>
        <p:blipFill>
          <a:blip r:embed="rId2"/>
          <a:stretch>
            <a:fillRect/>
          </a:stretch>
        </p:blipFill>
        <p:spPr>
          <a:xfrm>
            <a:off x="867267" y="1118296"/>
            <a:ext cx="6905210" cy="5009128"/>
          </a:xfrm>
          <a:prstGeom prst="rect">
            <a:avLst/>
          </a:prstGeom>
        </p:spPr>
      </p:pic>
    </p:spTree>
    <p:extLst>
      <p:ext uri="{BB962C8B-B14F-4D97-AF65-F5344CB8AC3E}">
        <p14:creationId xmlns:p14="http://schemas.microsoft.com/office/powerpoint/2010/main" val="14750896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509" y="804880"/>
            <a:ext cx="9905998" cy="776528"/>
          </a:xfrm>
        </p:spPr>
        <p:txBody>
          <a:bodyPr>
            <a:normAutofit/>
          </a:bodyPr>
          <a:lstStyle/>
          <a:p>
            <a:r>
              <a:rPr lang="en-US" sz="2800" dirty="0" err="1">
                <a:solidFill>
                  <a:srgbClr val="FFFF00"/>
                </a:solidFill>
              </a:rPr>
              <a:t>Nas</a:t>
            </a:r>
            <a:r>
              <a:rPr lang="en-US" sz="2800" dirty="0">
                <a:solidFill>
                  <a:srgbClr val="FFFF00"/>
                </a:solidFill>
              </a:rPr>
              <a:t> Delays and late arrivals</a:t>
            </a:r>
          </a:p>
        </p:txBody>
      </p:sp>
      <p:sp>
        <p:nvSpPr>
          <p:cNvPr id="10" name="TextBox 9"/>
          <p:cNvSpPr txBox="1"/>
          <p:nvPr/>
        </p:nvSpPr>
        <p:spPr>
          <a:xfrm>
            <a:off x="7875127" y="1621913"/>
            <a:ext cx="3364523" cy="4524315"/>
          </a:xfrm>
          <a:prstGeom prst="rect">
            <a:avLst/>
          </a:prstGeom>
          <a:noFill/>
        </p:spPr>
        <p:txBody>
          <a:bodyPr wrap="square" rtlCol="0">
            <a:spAutoFit/>
          </a:bodyPr>
          <a:lstStyle/>
          <a:p>
            <a:r>
              <a:rPr lang="en-US" sz="2400" dirty="0"/>
              <a:t>We continued our research with NAS delays and late arrivals.</a:t>
            </a:r>
          </a:p>
          <a:p>
            <a:r>
              <a:rPr lang="en-US" sz="2400" dirty="0"/>
              <a:t> </a:t>
            </a:r>
          </a:p>
          <a:p>
            <a:r>
              <a:rPr lang="en-US" sz="2400" b="1" u="sng" dirty="0"/>
              <a:t>Key Findings </a:t>
            </a:r>
          </a:p>
          <a:p>
            <a:endParaRPr lang="en-US" sz="2400" dirty="0"/>
          </a:p>
          <a:p>
            <a:pPr marL="285750" indent="-285750">
              <a:buFont typeface="Arial" charset="0"/>
              <a:buChar char="•"/>
            </a:pPr>
            <a:r>
              <a:rPr lang="en-US" sz="2400" dirty="0"/>
              <a:t>Spirit airlines primary problem seems to be in NAS delays</a:t>
            </a:r>
          </a:p>
          <a:p>
            <a:pPr marL="285750" indent="-285750">
              <a:buFont typeface="Arial" charset="0"/>
              <a:buChar char="•"/>
            </a:pPr>
            <a:endParaRPr lang="en-US" sz="2400" dirty="0" smtClean="0"/>
          </a:p>
          <a:p>
            <a:pPr marL="285750" indent="-285750">
              <a:buFont typeface="Arial" charset="0"/>
              <a:buChar char="•"/>
            </a:pPr>
            <a:r>
              <a:rPr lang="en-US" sz="2400" dirty="0" smtClean="0"/>
              <a:t>Southwest </a:t>
            </a:r>
            <a:r>
              <a:rPr lang="en-US" sz="2400" dirty="0"/>
              <a:t>has a large amount of late arrivals.</a:t>
            </a:r>
          </a:p>
        </p:txBody>
      </p:sp>
      <p:pic>
        <p:nvPicPr>
          <p:cNvPr id="5" name="Picture 4">
            <a:extLst>
              <a:ext uri="{FF2B5EF4-FFF2-40B4-BE49-F238E27FC236}">
                <a16:creationId xmlns:a16="http://schemas.microsoft.com/office/drawing/2014/main" xmlns="" id="{42FC0170-3F8E-4391-B7DF-11E51A7125B9}"/>
              </a:ext>
            </a:extLst>
          </p:cNvPr>
          <p:cNvPicPr>
            <a:picLocks noChangeAspect="1"/>
          </p:cNvPicPr>
          <p:nvPr/>
        </p:nvPicPr>
        <p:blipFill rotWithShape="1">
          <a:blip r:embed="rId2"/>
          <a:srcRect l="14702" t="35365" r="44295" b="29697"/>
          <a:stretch/>
        </p:blipFill>
        <p:spPr>
          <a:xfrm>
            <a:off x="867508" y="1465028"/>
            <a:ext cx="6541475" cy="24190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xmlns="" id="{EFDEF9E6-8663-4382-885B-9FD8477AB653}"/>
              </a:ext>
            </a:extLst>
          </p:cNvPr>
          <p:cNvPicPr>
            <a:picLocks noChangeAspect="1"/>
          </p:cNvPicPr>
          <p:nvPr/>
        </p:nvPicPr>
        <p:blipFill rotWithShape="1">
          <a:blip r:embed="rId3"/>
          <a:srcRect l="16688" t="30707" r="45399" b="32981"/>
          <a:stretch/>
        </p:blipFill>
        <p:spPr>
          <a:xfrm>
            <a:off x="867507" y="4059915"/>
            <a:ext cx="6541475" cy="24190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p:cNvSpPr txBox="1">
            <a:spLocks/>
          </p:cNvSpPr>
          <p:nvPr/>
        </p:nvSpPr>
        <p:spPr>
          <a:xfrm>
            <a:off x="1160266" y="116777"/>
            <a:ext cx="9905998" cy="776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Key Findings and analysis # 13</a:t>
            </a:r>
            <a:endParaRPr lang="en-US" dirty="0"/>
          </a:p>
        </p:txBody>
      </p:sp>
    </p:spTree>
    <p:extLst>
      <p:ext uri="{BB962C8B-B14F-4D97-AF65-F5344CB8AC3E}">
        <p14:creationId xmlns:p14="http://schemas.microsoft.com/office/powerpoint/2010/main" val="1252376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08210"/>
            <a:ext cx="9905998" cy="1362682"/>
          </a:xfrm>
        </p:spPr>
        <p:txBody>
          <a:bodyPr/>
          <a:lstStyle/>
          <a:p>
            <a:r>
              <a:rPr lang="en-US" dirty="0" smtClean="0"/>
              <a:t>Agenda</a:t>
            </a:r>
            <a:endParaRPr lang="en-US" dirty="0"/>
          </a:p>
        </p:txBody>
      </p:sp>
      <p:sp>
        <p:nvSpPr>
          <p:cNvPr id="3" name="Content Placeholder 2"/>
          <p:cNvSpPr>
            <a:spLocks noGrp="1"/>
          </p:cNvSpPr>
          <p:nvPr>
            <p:ph idx="1"/>
          </p:nvPr>
        </p:nvSpPr>
        <p:spPr>
          <a:xfrm>
            <a:off x="1141412" y="1441938"/>
            <a:ext cx="9905999" cy="5087815"/>
          </a:xfrm>
        </p:spPr>
        <p:txBody>
          <a:bodyPr>
            <a:normAutofit/>
          </a:bodyPr>
          <a:lstStyle/>
          <a:p>
            <a:r>
              <a:rPr lang="en-US" sz="2800" dirty="0" smtClean="0"/>
              <a:t>Introduction</a:t>
            </a:r>
          </a:p>
          <a:p>
            <a:r>
              <a:rPr lang="en-US" sz="2800" dirty="0" smtClean="0"/>
              <a:t>Project Description and Key Analysis</a:t>
            </a:r>
          </a:p>
          <a:p>
            <a:r>
              <a:rPr lang="en-US" sz="2800" dirty="0" smtClean="0"/>
              <a:t>Datasets and Terminologies</a:t>
            </a:r>
          </a:p>
          <a:p>
            <a:r>
              <a:rPr lang="en-US" sz="2800" dirty="0" smtClean="0"/>
              <a:t>Key Findings </a:t>
            </a:r>
          </a:p>
          <a:p>
            <a:r>
              <a:rPr lang="en-US" sz="2800" dirty="0" smtClean="0"/>
              <a:t>Technical Approach</a:t>
            </a:r>
            <a:endParaRPr lang="en-US" sz="2800" dirty="0"/>
          </a:p>
          <a:p>
            <a:r>
              <a:rPr lang="en-US" sz="2800" dirty="0" smtClean="0"/>
              <a:t>Q&amp;A</a:t>
            </a:r>
            <a:endParaRPr lang="en-US" sz="2800" dirty="0"/>
          </a:p>
        </p:txBody>
      </p:sp>
    </p:spTree>
    <p:extLst>
      <p:ext uri="{BB962C8B-B14F-4D97-AF65-F5344CB8AC3E}">
        <p14:creationId xmlns:p14="http://schemas.microsoft.com/office/powerpoint/2010/main" val="704696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601" y="777651"/>
            <a:ext cx="9905998" cy="776528"/>
          </a:xfrm>
        </p:spPr>
        <p:txBody>
          <a:bodyPr>
            <a:normAutofit/>
          </a:bodyPr>
          <a:lstStyle/>
          <a:p>
            <a:r>
              <a:rPr lang="en-US" sz="2800" dirty="0">
                <a:solidFill>
                  <a:srgbClr val="FFFF00"/>
                </a:solidFill>
              </a:rPr>
              <a:t>Further Investigation</a:t>
            </a:r>
          </a:p>
        </p:txBody>
      </p:sp>
      <p:sp>
        <p:nvSpPr>
          <p:cNvPr id="10" name="TextBox 9"/>
          <p:cNvSpPr txBox="1"/>
          <p:nvPr/>
        </p:nvSpPr>
        <p:spPr>
          <a:xfrm>
            <a:off x="7752579" y="1729971"/>
            <a:ext cx="3512452" cy="3785652"/>
          </a:xfrm>
          <a:prstGeom prst="rect">
            <a:avLst/>
          </a:prstGeom>
          <a:noFill/>
        </p:spPr>
        <p:txBody>
          <a:bodyPr wrap="square" rtlCol="0">
            <a:spAutoFit/>
          </a:bodyPr>
          <a:lstStyle/>
          <a:p>
            <a:r>
              <a:rPr lang="en-US" sz="2400" dirty="0"/>
              <a:t>To investigate our finding, we checked if Virgin airlines was more willing to have longer delays instead of canceling. </a:t>
            </a:r>
          </a:p>
          <a:p>
            <a:endParaRPr lang="en-US" sz="2400" dirty="0"/>
          </a:p>
          <a:p>
            <a:r>
              <a:rPr lang="en-US" sz="2400" dirty="0" smtClean="0"/>
              <a:t>After </a:t>
            </a:r>
            <a:r>
              <a:rPr lang="en-US" sz="2400" dirty="0"/>
              <a:t>taking the average delay from weather in minutes we found again Virgin is remarkably low</a:t>
            </a:r>
            <a:r>
              <a:rPr lang="en-US" sz="2400" dirty="0" smtClean="0"/>
              <a:t>.</a:t>
            </a:r>
            <a:endParaRPr lang="en-US" sz="2400" dirty="0"/>
          </a:p>
        </p:txBody>
      </p:sp>
      <p:pic>
        <p:nvPicPr>
          <p:cNvPr id="4" name="Picture 3">
            <a:extLst>
              <a:ext uri="{FF2B5EF4-FFF2-40B4-BE49-F238E27FC236}">
                <a16:creationId xmlns:a16="http://schemas.microsoft.com/office/drawing/2014/main" xmlns="" id="{A1481BBA-E2D9-46E3-994E-49AE72E1EE22}"/>
              </a:ext>
            </a:extLst>
          </p:cNvPr>
          <p:cNvPicPr>
            <a:picLocks noChangeAspect="1"/>
          </p:cNvPicPr>
          <p:nvPr/>
        </p:nvPicPr>
        <p:blipFill rotWithShape="1">
          <a:blip r:embed="rId2"/>
          <a:srcRect l="15271" t="48926" r="44091" b="13380"/>
          <a:stretch/>
        </p:blipFill>
        <p:spPr>
          <a:xfrm>
            <a:off x="1066601" y="1835727"/>
            <a:ext cx="6330862" cy="3858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itle 1"/>
          <p:cNvSpPr txBox="1">
            <a:spLocks/>
          </p:cNvSpPr>
          <p:nvPr/>
        </p:nvSpPr>
        <p:spPr>
          <a:xfrm>
            <a:off x="1160266" y="116777"/>
            <a:ext cx="9905998" cy="776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Key Findings and analysis # 14</a:t>
            </a:r>
            <a:endParaRPr lang="en-US" dirty="0"/>
          </a:p>
        </p:txBody>
      </p:sp>
    </p:spTree>
    <p:extLst>
      <p:ext uri="{BB962C8B-B14F-4D97-AF65-F5344CB8AC3E}">
        <p14:creationId xmlns:p14="http://schemas.microsoft.com/office/powerpoint/2010/main" val="34179158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AC3155-3320-4CFD-9E9D-36553E74BBEC}"/>
              </a:ext>
            </a:extLst>
          </p:cNvPr>
          <p:cNvSpPr>
            <a:spLocks noGrp="1"/>
          </p:cNvSpPr>
          <p:nvPr>
            <p:ph type="title"/>
          </p:nvPr>
        </p:nvSpPr>
        <p:spPr>
          <a:xfrm>
            <a:off x="1034663" y="1111980"/>
            <a:ext cx="9905998" cy="626221"/>
          </a:xfrm>
        </p:spPr>
        <p:txBody>
          <a:bodyPr>
            <a:normAutofit/>
          </a:bodyPr>
          <a:lstStyle/>
          <a:p>
            <a:r>
              <a:rPr lang="en-US" sz="2800" dirty="0">
                <a:solidFill>
                  <a:srgbClr val="FFFF00"/>
                </a:solidFill>
              </a:rPr>
              <a:t>Carrier Delays</a:t>
            </a:r>
          </a:p>
        </p:txBody>
      </p:sp>
      <p:sp>
        <p:nvSpPr>
          <p:cNvPr id="3" name="Content Placeholder 2">
            <a:extLst>
              <a:ext uri="{FF2B5EF4-FFF2-40B4-BE49-F238E27FC236}">
                <a16:creationId xmlns:a16="http://schemas.microsoft.com/office/drawing/2014/main" xmlns="" id="{D5BCAB7A-996B-47C3-91B8-B15E62A56F65}"/>
              </a:ext>
            </a:extLst>
          </p:cNvPr>
          <p:cNvSpPr>
            <a:spLocks noGrp="1"/>
          </p:cNvSpPr>
          <p:nvPr>
            <p:ph idx="1"/>
          </p:nvPr>
        </p:nvSpPr>
        <p:spPr>
          <a:xfrm>
            <a:off x="7863370" y="2205924"/>
            <a:ext cx="3326246" cy="3541714"/>
          </a:xfrm>
        </p:spPr>
        <p:txBody>
          <a:bodyPr>
            <a:noAutofit/>
          </a:bodyPr>
          <a:lstStyle/>
          <a:p>
            <a:pPr>
              <a:spcBef>
                <a:spcPts val="0"/>
              </a:spcBef>
            </a:pPr>
            <a:r>
              <a:rPr lang="en-US" dirty="0"/>
              <a:t>This is on category Spirit does well in.</a:t>
            </a:r>
          </a:p>
          <a:p>
            <a:pPr>
              <a:spcBef>
                <a:spcPts val="0"/>
              </a:spcBef>
            </a:pPr>
            <a:endParaRPr lang="en-US" dirty="0"/>
          </a:p>
          <a:p>
            <a:pPr>
              <a:spcBef>
                <a:spcPts val="0"/>
              </a:spcBef>
            </a:pPr>
            <a:r>
              <a:rPr lang="en-US" dirty="0"/>
              <a:t>Some top performers in other categories struggle with this. Probably due to the quality of clean up.</a:t>
            </a:r>
          </a:p>
        </p:txBody>
      </p:sp>
      <p:pic>
        <p:nvPicPr>
          <p:cNvPr id="7" name="Picture 6">
            <a:extLst>
              <a:ext uri="{FF2B5EF4-FFF2-40B4-BE49-F238E27FC236}">
                <a16:creationId xmlns:a16="http://schemas.microsoft.com/office/drawing/2014/main" xmlns="" id="{18FD5045-EED6-474F-96B1-8E08D77869E9}"/>
              </a:ext>
            </a:extLst>
          </p:cNvPr>
          <p:cNvPicPr>
            <a:picLocks noChangeAspect="1"/>
          </p:cNvPicPr>
          <p:nvPr/>
        </p:nvPicPr>
        <p:blipFill rotWithShape="1">
          <a:blip r:embed="rId2"/>
          <a:srcRect l="16364" t="51990" r="43750" b="11573"/>
          <a:stretch/>
        </p:blipFill>
        <p:spPr>
          <a:xfrm>
            <a:off x="1160266" y="1847706"/>
            <a:ext cx="6467692" cy="4480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itle 1"/>
          <p:cNvSpPr txBox="1">
            <a:spLocks/>
          </p:cNvSpPr>
          <p:nvPr/>
        </p:nvSpPr>
        <p:spPr>
          <a:xfrm>
            <a:off x="1160266" y="154485"/>
            <a:ext cx="9905998" cy="776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Key Findings and analysis # 15</a:t>
            </a:r>
            <a:endParaRPr lang="en-US" dirty="0"/>
          </a:p>
        </p:txBody>
      </p:sp>
    </p:spTree>
    <p:extLst>
      <p:ext uri="{BB962C8B-B14F-4D97-AF65-F5344CB8AC3E}">
        <p14:creationId xmlns:p14="http://schemas.microsoft.com/office/powerpoint/2010/main" val="3380108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26150"/>
            <a:ext cx="9905998" cy="776528"/>
          </a:xfrm>
        </p:spPr>
        <p:txBody>
          <a:bodyPr/>
          <a:lstStyle/>
          <a:p>
            <a:r>
              <a:rPr lang="en-US" dirty="0" smtClean="0"/>
              <a:t>Key Findings and analysis # 16</a:t>
            </a:r>
            <a:endParaRPr lang="en-US" dirty="0"/>
          </a:p>
        </p:txBody>
      </p:sp>
      <p:sp>
        <p:nvSpPr>
          <p:cNvPr id="10" name="TextBox 9"/>
          <p:cNvSpPr txBox="1"/>
          <p:nvPr/>
        </p:nvSpPr>
        <p:spPr>
          <a:xfrm>
            <a:off x="7959969" y="1156546"/>
            <a:ext cx="3364523" cy="3693319"/>
          </a:xfrm>
          <a:prstGeom prst="rect">
            <a:avLst/>
          </a:prstGeom>
          <a:noFill/>
        </p:spPr>
        <p:txBody>
          <a:bodyPr wrap="square" rtlCol="0">
            <a:spAutoFit/>
          </a:bodyPr>
          <a:lstStyle/>
          <a:p>
            <a:r>
              <a:rPr lang="en-US" dirty="0" smtClean="0"/>
              <a:t>The graph </a:t>
            </a:r>
            <a:r>
              <a:rPr lang="en-US" dirty="0"/>
              <a:t>shows the </a:t>
            </a:r>
            <a:r>
              <a:rPr lang="en-US" dirty="0" smtClean="0"/>
              <a:t>financial Impacts due to delayed flights</a:t>
            </a:r>
          </a:p>
          <a:p>
            <a:endParaRPr lang="en-US" dirty="0"/>
          </a:p>
          <a:p>
            <a:r>
              <a:rPr lang="en-US" b="1" u="sng" dirty="0"/>
              <a:t>Key Findings </a:t>
            </a:r>
          </a:p>
          <a:p>
            <a:pPr marL="285750" indent="-285750">
              <a:buFont typeface="Arial" panose="020B0604020202020204" pitchFamily="34" charset="0"/>
              <a:buChar char="•"/>
            </a:pPr>
            <a:r>
              <a:rPr lang="en-US" dirty="0" smtClean="0"/>
              <a:t>Using DOT’s Standard Definition for 2016 ($ 62.5 per minute)</a:t>
            </a:r>
          </a:p>
          <a:p>
            <a:pPr marL="285750" indent="-285750">
              <a:buFont typeface="Arial" charset="0"/>
              <a:buChar char="•"/>
            </a:pPr>
            <a:r>
              <a:rPr lang="en-US" dirty="0" smtClean="0"/>
              <a:t>Top 10 Airlines incurred the highest costs due to Flight Delays in 2013 </a:t>
            </a:r>
          </a:p>
          <a:p>
            <a:pPr marL="285750" indent="-285750">
              <a:buFont typeface="Arial" charset="0"/>
              <a:buChar char="•"/>
            </a:pPr>
            <a:r>
              <a:rPr lang="en-US" dirty="0" smtClean="0"/>
              <a:t>SkyWest Airlines, ExpressJet Airlines Inc. and Delta Airlines were the Top 3 contributors</a:t>
            </a:r>
            <a:endParaRPr lang="en-US" dirty="0"/>
          </a:p>
        </p:txBody>
      </p:sp>
      <p:sp>
        <p:nvSpPr>
          <p:cNvPr id="4" name="Rectangle 3"/>
          <p:cNvSpPr/>
          <p:nvPr/>
        </p:nvSpPr>
        <p:spPr>
          <a:xfrm>
            <a:off x="8295950" y="5572309"/>
            <a:ext cx="3296239" cy="523220"/>
          </a:xfrm>
          <a:prstGeom prst="rect">
            <a:avLst/>
          </a:prstGeom>
        </p:spPr>
        <p:txBody>
          <a:bodyPr wrap="square">
            <a:spAutoFit/>
          </a:bodyPr>
          <a:lstStyle/>
          <a:p>
            <a:r>
              <a:rPr lang="en-US" sz="1400" u="sng" dirty="0">
                <a:solidFill>
                  <a:schemeClr val="tx2">
                    <a:lumMod val="75000"/>
                  </a:schemeClr>
                </a:solidFill>
                <a:latin typeface="Calibri" panose="020F0502020204030204" pitchFamily="34" charset="0"/>
                <a:hlinkClick r:id="rId2"/>
              </a:rPr>
              <a:t>http://airlines.org/dataset/per-minute-cost-of-delays-to-u-s-airlines/</a:t>
            </a:r>
            <a:r>
              <a:rPr lang="en-US" sz="1400" dirty="0">
                <a:solidFill>
                  <a:schemeClr val="tx2">
                    <a:lumMod val="75000"/>
                  </a:schemeClr>
                </a:solidFill>
              </a:rPr>
              <a:t> </a:t>
            </a:r>
          </a:p>
        </p:txBody>
      </p:sp>
      <p:pic>
        <p:nvPicPr>
          <p:cNvPr id="8" name="Picture 7"/>
          <p:cNvPicPr>
            <a:picLocks noChangeAspect="1"/>
          </p:cNvPicPr>
          <p:nvPr/>
        </p:nvPicPr>
        <p:blipFill>
          <a:blip r:embed="rId3"/>
          <a:stretch>
            <a:fillRect/>
          </a:stretch>
        </p:blipFill>
        <p:spPr>
          <a:xfrm>
            <a:off x="1005735" y="808183"/>
            <a:ext cx="6614733" cy="2786113"/>
          </a:xfrm>
          <a:prstGeom prst="rect">
            <a:avLst/>
          </a:prstGeom>
        </p:spPr>
      </p:pic>
      <p:pic>
        <p:nvPicPr>
          <p:cNvPr id="9" name="Picture 8"/>
          <p:cNvPicPr>
            <a:picLocks noChangeAspect="1"/>
          </p:cNvPicPr>
          <p:nvPr/>
        </p:nvPicPr>
        <p:blipFill>
          <a:blip r:embed="rId4"/>
          <a:stretch>
            <a:fillRect/>
          </a:stretch>
        </p:blipFill>
        <p:spPr>
          <a:xfrm>
            <a:off x="666234" y="3730482"/>
            <a:ext cx="7748688" cy="2896562"/>
          </a:xfrm>
          <a:prstGeom prst="rect">
            <a:avLst/>
          </a:prstGeom>
        </p:spPr>
      </p:pic>
    </p:spTree>
    <p:extLst>
      <p:ext uri="{BB962C8B-B14F-4D97-AF65-F5344CB8AC3E}">
        <p14:creationId xmlns:p14="http://schemas.microsoft.com/office/powerpoint/2010/main" val="15220087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26150"/>
            <a:ext cx="9905998" cy="575909"/>
          </a:xfrm>
        </p:spPr>
        <p:txBody>
          <a:bodyPr>
            <a:normAutofit fontScale="90000"/>
          </a:bodyPr>
          <a:lstStyle/>
          <a:p>
            <a:r>
              <a:rPr lang="en-US" dirty="0" smtClean="0"/>
              <a:t>Technical approach</a:t>
            </a:r>
            <a:endParaRPr lang="en-US" dirty="0"/>
          </a:p>
        </p:txBody>
      </p:sp>
      <p:sp>
        <p:nvSpPr>
          <p:cNvPr id="4" name="Content Placeholder 2"/>
          <p:cNvSpPr>
            <a:spLocks noGrp="1"/>
          </p:cNvSpPr>
          <p:nvPr>
            <p:ph idx="1"/>
          </p:nvPr>
        </p:nvSpPr>
        <p:spPr>
          <a:xfrm>
            <a:off x="1141410" y="902678"/>
            <a:ext cx="10030681" cy="4892062"/>
          </a:xfrm>
        </p:spPr>
        <p:txBody>
          <a:bodyPr>
            <a:noAutofit/>
          </a:bodyPr>
          <a:lstStyle/>
          <a:p>
            <a:pPr>
              <a:spcBef>
                <a:spcPts val="600"/>
              </a:spcBef>
            </a:pPr>
            <a:r>
              <a:rPr lang="en-US" sz="2800" dirty="0" smtClean="0"/>
              <a:t>Utilized the following Python packages</a:t>
            </a:r>
          </a:p>
          <a:p>
            <a:pPr lvl="1">
              <a:spcBef>
                <a:spcPts val="600"/>
              </a:spcBef>
            </a:pPr>
            <a:r>
              <a:rPr lang="en-US" dirty="0" smtClean="0"/>
              <a:t>Pandas  - For data load, data preparation, cleansing, indexing and grouping</a:t>
            </a:r>
          </a:p>
          <a:p>
            <a:pPr lvl="1">
              <a:spcBef>
                <a:spcPts val="600"/>
              </a:spcBef>
            </a:pPr>
            <a:r>
              <a:rPr lang="en-US" dirty="0" err="1" smtClean="0"/>
              <a:t>Matplotlib.pyplot</a:t>
            </a:r>
            <a:r>
              <a:rPr lang="en-US" dirty="0" smtClean="0"/>
              <a:t> - Visualization</a:t>
            </a:r>
          </a:p>
          <a:p>
            <a:pPr lvl="1">
              <a:spcBef>
                <a:spcPts val="600"/>
              </a:spcBef>
            </a:pPr>
            <a:r>
              <a:rPr lang="en-US" dirty="0" err="1"/>
              <a:t>S</a:t>
            </a:r>
            <a:r>
              <a:rPr lang="en-US" dirty="0" err="1" smtClean="0"/>
              <a:t>eaborn</a:t>
            </a:r>
            <a:r>
              <a:rPr lang="en-US" dirty="0" smtClean="0"/>
              <a:t> - for advance visualization and statistical graphics</a:t>
            </a:r>
          </a:p>
          <a:p>
            <a:pPr lvl="1">
              <a:spcBef>
                <a:spcPts val="600"/>
              </a:spcBef>
            </a:pPr>
            <a:endParaRPr lang="en-US" dirty="0"/>
          </a:p>
        </p:txBody>
      </p:sp>
      <p:pic>
        <p:nvPicPr>
          <p:cNvPr id="7" name="Picture 6"/>
          <p:cNvPicPr>
            <a:picLocks noChangeAspect="1"/>
          </p:cNvPicPr>
          <p:nvPr/>
        </p:nvPicPr>
        <p:blipFill>
          <a:blip r:embed="rId2"/>
          <a:stretch>
            <a:fillRect/>
          </a:stretch>
        </p:blipFill>
        <p:spPr>
          <a:xfrm>
            <a:off x="585787" y="2972437"/>
            <a:ext cx="11020425" cy="3533775"/>
          </a:xfrm>
          <a:prstGeom prst="rect">
            <a:avLst/>
          </a:prstGeom>
        </p:spPr>
      </p:pic>
    </p:spTree>
    <p:extLst>
      <p:ext uri="{BB962C8B-B14F-4D97-AF65-F5344CB8AC3E}">
        <p14:creationId xmlns:p14="http://schemas.microsoft.com/office/powerpoint/2010/main" val="16629305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26150"/>
            <a:ext cx="9905998" cy="575909"/>
          </a:xfrm>
        </p:spPr>
        <p:txBody>
          <a:bodyPr>
            <a:normAutofit fontScale="90000"/>
          </a:bodyPr>
          <a:lstStyle/>
          <a:p>
            <a:r>
              <a:rPr lang="en-US" dirty="0" smtClean="0"/>
              <a:t>Technical approach</a:t>
            </a:r>
            <a:endParaRPr lang="en-US" dirty="0"/>
          </a:p>
        </p:txBody>
      </p:sp>
      <p:pic>
        <p:nvPicPr>
          <p:cNvPr id="3" name="Picture 2"/>
          <p:cNvPicPr>
            <a:picLocks noChangeAspect="1"/>
          </p:cNvPicPr>
          <p:nvPr/>
        </p:nvPicPr>
        <p:blipFill>
          <a:blip r:embed="rId3"/>
          <a:stretch>
            <a:fillRect/>
          </a:stretch>
        </p:blipFill>
        <p:spPr>
          <a:xfrm>
            <a:off x="347406" y="790575"/>
            <a:ext cx="11639550" cy="6067425"/>
          </a:xfrm>
          <a:prstGeom prst="rect">
            <a:avLst/>
          </a:prstGeom>
        </p:spPr>
      </p:pic>
    </p:spTree>
    <p:extLst>
      <p:ext uri="{BB962C8B-B14F-4D97-AF65-F5344CB8AC3E}">
        <p14:creationId xmlns:p14="http://schemas.microsoft.com/office/powerpoint/2010/main" val="1078157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76892" y="2089257"/>
            <a:ext cx="7251037" cy="2880959"/>
          </a:xfrm>
          <a:prstGeom prst="rect">
            <a:avLst/>
          </a:prstGeom>
        </p:spPr>
      </p:pic>
    </p:spTree>
    <p:extLst>
      <p:ext uri="{BB962C8B-B14F-4D97-AF65-F5344CB8AC3E}">
        <p14:creationId xmlns:p14="http://schemas.microsoft.com/office/powerpoint/2010/main" val="1783036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967" y="188893"/>
            <a:ext cx="9905998" cy="762000"/>
          </a:xfrm>
        </p:spPr>
        <p:txBody>
          <a:bodyPr/>
          <a:lstStyle/>
          <a:p>
            <a:r>
              <a:rPr lang="en-US" dirty="0" smtClean="0"/>
              <a:t>INTRODUCTION</a:t>
            </a:r>
            <a:endParaRPr lang="en-US" dirty="0"/>
          </a:p>
        </p:txBody>
      </p:sp>
      <p:sp>
        <p:nvSpPr>
          <p:cNvPr id="3" name="Content Placeholder 2"/>
          <p:cNvSpPr>
            <a:spLocks noGrp="1"/>
          </p:cNvSpPr>
          <p:nvPr>
            <p:ph idx="1"/>
          </p:nvPr>
        </p:nvSpPr>
        <p:spPr>
          <a:xfrm>
            <a:off x="1117966" y="950893"/>
            <a:ext cx="10382371" cy="5638800"/>
          </a:xfrm>
        </p:spPr>
        <p:txBody>
          <a:bodyPr>
            <a:normAutofit/>
          </a:bodyPr>
          <a:lstStyle/>
          <a:p>
            <a:pPr marL="0" indent="0">
              <a:spcBef>
                <a:spcPts val="0"/>
              </a:spcBef>
              <a:buNone/>
            </a:pPr>
            <a:r>
              <a:rPr lang="en-US" sz="2000" dirty="0" smtClean="0"/>
              <a:t>“Flight </a:t>
            </a:r>
            <a:r>
              <a:rPr lang="en-US" sz="2000" dirty="0"/>
              <a:t>delays are an inconvenience to </a:t>
            </a:r>
            <a:r>
              <a:rPr lang="en-US" sz="2000" dirty="0" smtClean="0"/>
              <a:t>the passengers</a:t>
            </a:r>
            <a:r>
              <a:rPr lang="en-US" sz="2000" dirty="0"/>
              <a:t>. A delayed flight can be costly to passengers by making them late to their personal scheduled events and commitments. A passenger who is delayed on a multi-plane trip could miss a connecting flight. Anger and frustration can occur in delayed passengers</a:t>
            </a:r>
            <a:r>
              <a:rPr lang="en-US" sz="2000" dirty="0" smtClean="0"/>
              <a:t>.”</a:t>
            </a:r>
            <a:endParaRPr lang="en-US" sz="2000" dirty="0"/>
          </a:p>
          <a:p>
            <a:pPr marL="0" indent="0">
              <a:spcBef>
                <a:spcPts val="0"/>
              </a:spcBef>
              <a:buNone/>
            </a:pPr>
            <a:r>
              <a:rPr lang="en-US" sz="2000" dirty="0" smtClean="0"/>
              <a:t>According to Wikipedia, A</a:t>
            </a:r>
            <a:r>
              <a:rPr lang="en-US" sz="2000" dirty="0"/>
              <a:t> </a:t>
            </a:r>
            <a:r>
              <a:rPr lang="en-US" sz="2000" b="1" dirty="0"/>
              <a:t>flight delay</a:t>
            </a:r>
            <a:r>
              <a:rPr lang="en-US" sz="2000" dirty="0"/>
              <a:t> is when an airline flight takes off and/or lands later than its scheduled time. The </a:t>
            </a:r>
            <a:r>
              <a:rPr lang="en-US" sz="2000" dirty="0">
                <a:hlinkClick r:id="rId2" tooltip="Federal Aviation Administration"/>
              </a:rPr>
              <a:t>Federal Aviation Administration</a:t>
            </a:r>
            <a:r>
              <a:rPr lang="en-US" sz="2000" dirty="0"/>
              <a:t> (FAA) considers a flight to be delayed when it is 15 minutes later than its scheduled time. A </a:t>
            </a:r>
            <a:r>
              <a:rPr lang="en-US" sz="2000" b="1" dirty="0"/>
              <a:t>cancellation</a:t>
            </a:r>
            <a:r>
              <a:rPr lang="en-US" sz="2000" dirty="0"/>
              <a:t> occurs when the airline does not operate the flight at all for a certain reason.</a:t>
            </a:r>
            <a:r>
              <a:rPr lang="en-US" b="1" dirty="0" smtClean="0"/>
              <a:t/>
            </a:r>
            <a:br>
              <a:rPr lang="en-US" b="1" dirty="0" smtClean="0"/>
            </a:br>
            <a:endParaRPr lang="en-US" b="1" dirty="0" smtClean="0"/>
          </a:p>
          <a:p>
            <a:pPr marL="0" indent="0">
              <a:spcBef>
                <a:spcPts val="0"/>
              </a:spcBef>
              <a:buNone/>
            </a:pPr>
            <a:r>
              <a:rPr lang="en-US" sz="2000" b="1" dirty="0" smtClean="0"/>
              <a:t>Cost to Airlines (according to Wikipedia)</a:t>
            </a:r>
          </a:p>
          <a:p>
            <a:pPr marL="0">
              <a:spcBef>
                <a:spcPts val="0"/>
              </a:spcBef>
            </a:pPr>
            <a:r>
              <a:rPr lang="en-US" sz="2000" dirty="0" smtClean="0"/>
              <a:t>In </a:t>
            </a:r>
            <a:r>
              <a:rPr lang="en-US" sz="2000" dirty="0"/>
              <a:t>the </a:t>
            </a:r>
            <a:r>
              <a:rPr lang="en-US" sz="2000" dirty="0">
                <a:hlinkClick r:id="rId3" tooltip="United States"/>
              </a:rPr>
              <a:t>United States</a:t>
            </a:r>
            <a:r>
              <a:rPr lang="en-US" sz="2000" dirty="0"/>
              <a:t>, the </a:t>
            </a:r>
            <a:r>
              <a:rPr lang="en-US" sz="2000" dirty="0">
                <a:hlinkClick r:id="rId2" tooltip="Federal Aviation Administration"/>
              </a:rPr>
              <a:t>Federal Aviation Administration</a:t>
            </a:r>
            <a:r>
              <a:rPr lang="en-US" sz="2000" dirty="0"/>
              <a:t> estimates that flight delays cost airlines $22 billion yearly.</a:t>
            </a:r>
            <a:r>
              <a:rPr lang="en-US" sz="2000" baseline="30000" dirty="0">
                <a:hlinkClick r:id="rId4"/>
              </a:rPr>
              <a:t>[8]</a:t>
            </a:r>
            <a:r>
              <a:rPr lang="en-US" sz="2000" dirty="0"/>
              <a:t> Airlines are forced to pay federal authorities when they hold planes on the tarmac for more than three hours for domestic flights or more than four hours for international flights.</a:t>
            </a:r>
            <a:r>
              <a:rPr lang="en-US" sz="2000" baseline="30000" dirty="0">
                <a:hlinkClick r:id="rId5"/>
              </a:rPr>
              <a:t>[4]</a:t>
            </a:r>
            <a:endParaRPr lang="en-US" sz="2000" dirty="0"/>
          </a:p>
          <a:p>
            <a:pPr marL="0">
              <a:spcBef>
                <a:spcPts val="0"/>
              </a:spcBef>
            </a:pPr>
            <a:endParaRPr lang="en-US" dirty="0"/>
          </a:p>
        </p:txBody>
      </p:sp>
      <p:sp>
        <p:nvSpPr>
          <p:cNvPr id="4" name="Rectangle 3"/>
          <p:cNvSpPr/>
          <p:nvPr/>
        </p:nvSpPr>
        <p:spPr>
          <a:xfrm>
            <a:off x="1203744" y="6417367"/>
            <a:ext cx="2388795" cy="369332"/>
          </a:xfrm>
          <a:prstGeom prst="rect">
            <a:avLst/>
          </a:prstGeom>
        </p:spPr>
        <p:txBody>
          <a:bodyPr wrap="none">
            <a:spAutoFit/>
          </a:bodyPr>
          <a:lstStyle/>
          <a:p>
            <a:r>
              <a:rPr lang="en-US" dirty="0">
                <a:solidFill>
                  <a:srgbClr val="FF0000"/>
                </a:solidFill>
              </a:rPr>
              <a:t>*** Source :  </a:t>
            </a:r>
            <a:r>
              <a:rPr lang="en-US" dirty="0" smtClean="0">
                <a:solidFill>
                  <a:srgbClr val="FF0000"/>
                </a:solidFill>
              </a:rPr>
              <a:t>Wikipedia</a:t>
            </a:r>
            <a:endParaRPr lang="en-US" dirty="0">
              <a:solidFill>
                <a:srgbClr val="FF0000"/>
              </a:solidFill>
            </a:endParaRPr>
          </a:p>
        </p:txBody>
      </p:sp>
    </p:spTree>
    <p:extLst>
      <p:ext uri="{BB962C8B-B14F-4D97-AF65-F5344CB8AC3E}">
        <p14:creationId xmlns:p14="http://schemas.microsoft.com/office/powerpoint/2010/main" val="357456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70340"/>
            <a:ext cx="9905998" cy="1078522"/>
          </a:xfrm>
        </p:spPr>
        <p:txBody>
          <a:bodyPr/>
          <a:lstStyle/>
          <a:p>
            <a:r>
              <a:rPr lang="en-US" dirty="0" smtClean="0"/>
              <a:t>Project Description and Key Analysis</a:t>
            </a:r>
            <a:endParaRPr lang="en-US" dirty="0"/>
          </a:p>
        </p:txBody>
      </p:sp>
      <p:sp>
        <p:nvSpPr>
          <p:cNvPr id="3" name="Content Placeholder 2"/>
          <p:cNvSpPr>
            <a:spLocks noGrp="1"/>
          </p:cNvSpPr>
          <p:nvPr>
            <p:ph idx="1"/>
          </p:nvPr>
        </p:nvSpPr>
        <p:spPr>
          <a:xfrm>
            <a:off x="1141412" y="1148862"/>
            <a:ext cx="9905999" cy="5298829"/>
          </a:xfrm>
        </p:spPr>
        <p:txBody>
          <a:bodyPr>
            <a:noAutofit/>
          </a:bodyPr>
          <a:lstStyle/>
          <a:p>
            <a:pPr marL="0" indent="0">
              <a:buNone/>
            </a:pPr>
            <a:r>
              <a:rPr lang="en-US" sz="2000" b="1" dirty="0" smtClean="0"/>
              <a:t>Project </a:t>
            </a:r>
            <a:r>
              <a:rPr lang="en-US" sz="2000" b="1" dirty="0"/>
              <a:t>Description: </a:t>
            </a:r>
            <a:endParaRPr lang="en-US" sz="2000" dirty="0"/>
          </a:p>
          <a:p>
            <a:pPr>
              <a:spcBef>
                <a:spcPts val="600"/>
              </a:spcBef>
            </a:pPr>
            <a:r>
              <a:rPr lang="en-US" sz="2000" dirty="0"/>
              <a:t>Airport delays and cancellations are often very frustrating for the passengers and most of the time airline operator doesn’t provide the true reasons for the delays</a:t>
            </a:r>
            <a:r>
              <a:rPr lang="en-US" sz="2000" dirty="0" smtClean="0"/>
              <a:t>.</a:t>
            </a:r>
            <a:endParaRPr lang="en-US" sz="2000" dirty="0"/>
          </a:p>
          <a:p>
            <a:pPr>
              <a:spcBef>
                <a:spcPts val="600"/>
              </a:spcBef>
            </a:pPr>
            <a:r>
              <a:rPr lang="en-US" sz="2000" dirty="0"/>
              <a:t>We will look to build a correlation and trends in airline delays and try to identify the root cause for these delays and if they are related to extreme weather, airline operator, traffic volume, population/density, etc.</a:t>
            </a:r>
          </a:p>
          <a:p>
            <a:endParaRPr lang="en-US" sz="2000" dirty="0"/>
          </a:p>
          <a:p>
            <a:pPr marL="0" indent="0">
              <a:buNone/>
            </a:pPr>
            <a:r>
              <a:rPr lang="en-US" sz="2000" b="1" dirty="0"/>
              <a:t>Research Questions to Answers: </a:t>
            </a:r>
            <a:r>
              <a:rPr lang="en-US" sz="2000" dirty="0"/>
              <a:t> </a:t>
            </a:r>
          </a:p>
          <a:p>
            <a:pPr lvl="0">
              <a:spcBef>
                <a:spcPts val="600"/>
              </a:spcBef>
            </a:pPr>
            <a:r>
              <a:rPr lang="en-US" sz="2000" dirty="0"/>
              <a:t>Does the airport delays are due extreme weather?</a:t>
            </a:r>
          </a:p>
          <a:p>
            <a:pPr lvl="0">
              <a:spcBef>
                <a:spcPts val="600"/>
              </a:spcBef>
            </a:pPr>
            <a:r>
              <a:rPr lang="en-US" sz="2000" dirty="0"/>
              <a:t>Delays are subjected to size the of the airport?</a:t>
            </a:r>
          </a:p>
          <a:p>
            <a:pPr lvl="0">
              <a:spcBef>
                <a:spcPts val="600"/>
              </a:spcBef>
            </a:pPr>
            <a:r>
              <a:rPr lang="en-US" sz="2000" dirty="0"/>
              <a:t>Cost of the delays to the airlines?</a:t>
            </a:r>
          </a:p>
          <a:p>
            <a:pPr lvl="0">
              <a:spcBef>
                <a:spcPts val="600"/>
              </a:spcBef>
            </a:pPr>
            <a:r>
              <a:rPr lang="en-US" sz="2000" dirty="0"/>
              <a:t>Delays by Airline Operator?</a:t>
            </a:r>
          </a:p>
        </p:txBody>
      </p:sp>
    </p:spTree>
    <p:extLst>
      <p:ext uri="{BB962C8B-B14F-4D97-AF65-F5344CB8AC3E}">
        <p14:creationId xmlns:p14="http://schemas.microsoft.com/office/powerpoint/2010/main" val="1293911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370" y="44086"/>
            <a:ext cx="9905998" cy="1057882"/>
          </a:xfrm>
        </p:spPr>
        <p:txBody>
          <a:bodyPr/>
          <a:lstStyle/>
          <a:p>
            <a:r>
              <a:rPr lang="en-US" dirty="0" smtClean="0"/>
              <a:t>Dataset</a:t>
            </a:r>
            <a:endParaRPr lang="en-US" dirty="0"/>
          </a:p>
        </p:txBody>
      </p:sp>
      <p:sp>
        <p:nvSpPr>
          <p:cNvPr id="3" name="Content Placeholder 2"/>
          <p:cNvSpPr>
            <a:spLocks noGrp="1"/>
          </p:cNvSpPr>
          <p:nvPr>
            <p:ph idx="1"/>
          </p:nvPr>
        </p:nvSpPr>
        <p:spPr>
          <a:xfrm>
            <a:off x="832339" y="1101968"/>
            <a:ext cx="10925908" cy="4970585"/>
          </a:xfrm>
        </p:spPr>
        <p:txBody>
          <a:bodyPr>
            <a:noAutofit/>
          </a:bodyPr>
          <a:lstStyle/>
          <a:p>
            <a:pPr marL="461963" indent="-349250">
              <a:lnSpc>
                <a:spcPct val="100000"/>
              </a:lnSpc>
              <a:spcBef>
                <a:spcPts val="600"/>
              </a:spcBef>
            </a:pPr>
            <a:r>
              <a:rPr lang="en-US" sz="2000" dirty="0"/>
              <a:t>The data set used for this </a:t>
            </a:r>
            <a:r>
              <a:rPr lang="en-US" sz="2000" dirty="0" smtClean="0"/>
              <a:t>project was downloaded from the American Statistical Association. The data originated from the U.S</a:t>
            </a:r>
            <a:r>
              <a:rPr lang="en-US" sz="2000" dirty="0"/>
              <a:t>. Department of Transportation's (DOT) Bureau of Transportation Statistics (BTS) </a:t>
            </a:r>
            <a:r>
              <a:rPr lang="en-US" sz="2000" dirty="0" smtClean="0"/>
              <a:t>that tracks </a:t>
            </a:r>
            <a:r>
              <a:rPr lang="en-US" sz="2000" dirty="0"/>
              <a:t>the on-time performance of domestic flights operated by large air carriers. </a:t>
            </a:r>
            <a:endParaRPr lang="en-US" sz="2000" dirty="0" smtClean="0"/>
          </a:p>
          <a:p>
            <a:pPr marL="461963" indent="-349250">
              <a:lnSpc>
                <a:spcPct val="100000"/>
              </a:lnSpc>
              <a:spcBef>
                <a:spcPts val="600"/>
              </a:spcBef>
            </a:pPr>
            <a:r>
              <a:rPr lang="en-US" sz="2000" dirty="0" smtClean="0"/>
              <a:t>Summary </a:t>
            </a:r>
            <a:r>
              <a:rPr lang="en-US" sz="2000" dirty="0"/>
              <a:t>information on the number of on-time, delayed, canceled and diverted flights appears in DOT's monthly  </a:t>
            </a:r>
            <a:r>
              <a:rPr lang="en-US" sz="2000" dirty="0">
                <a:hlinkClick r:id="rId2"/>
              </a:rPr>
              <a:t>Air Travel Consumer Report</a:t>
            </a:r>
            <a:r>
              <a:rPr lang="en-US" sz="2000" dirty="0"/>
              <a:t>, published about 30 days after the month's end, as well as in summary tables posted on </a:t>
            </a:r>
            <a:r>
              <a:rPr lang="en-US" sz="2000" dirty="0" smtClean="0"/>
              <a:t>their website</a:t>
            </a:r>
            <a:r>
              <a:rPr lang="en-US" sz="2000" dirty="0"/>
              <a:t>. </a:t>
            </a:r>
          </a:p>
          <a:p>
            <a:pPr marL="461963" indent="-349250">
              <a:lnSpc>
                <a:spcPct val="100000"/>
              </a:lnSpc>
              <a:spcBef>
                <a:spcPts val="600"/>
              </a:spcBef>
            </a:pPr>
            <a:r>
              <a:rPr lang="en-US" sz="2000" dirty="0" smtClean="0"/>
              <a:t>Dataset used in the project was from 2010 to 2016</a:t>
            </a:r>
          </a:p>
          <a:p>
            <a:pPr marL="461963" indent="-349250">
              <a:lnSpc>
                <a:spcPct val="100000"/>
              </a:lnSpc>
              <a:spcBef>
                <a:spcPts val="600"/>
              </a:spcBef>
            </a:pPr>
            <a:r>
              <a:rPr lang="en-US" sz="2000" dirty="0" smtClean="0"/>
              <a:t>In addition, top 10 busiest airport was sourced from Wikipedia</a:t>
            </a:r>
          </a:p>
        </p:txBody>
      </p:sp>
      <p:sp>
        <p:nvSpPr>
          <p:cNvPr id="4" name="Rectangle 3"/>
          <p:cNvSpPr/>
          <p:nvPr/>
        </p:nvSpPr>
        <p:spPr>
          <a:xfrm>
            <a:off x="1617784" y="6211669"/>
            <a:ext cx="9179170" cy="369332"/>
          </a:xfrm>
          <a:prstGeom prst="rect">
            <a:avLst/>
          </a:prstGeom>
        </p:spPr>
        <p:txBody>
          <a:bodyPr wrap="square">
            <a:spAutoFit/>
          </a:bodyPr>
          <a:lstStyle/>
          <a:p>
            <a:r>
              <a:rPr lang="en-US" dirty="0">
                <a:solidFill>
                  <a:srgbClr val="FF0000"/>
                </a:solidFill>
              </a:rPr>
              <a:t>*** Source : http://stat-</a:t>
            </a:r>
            <a:r>
              <a:rPr lang="en-US" dirty="0" err="1">
                <a:solidFill>
                  <a:srgbClr val="FF0000"/>
                </a:solidFill>
              </a:rPr>
              <a:t>computing.org</a:t>
            </a:r>
            <a:r>
              <a:rPr lang="en-US" dirty="0">
                <a:solidFill>
                  <a:srgbClr val="FF0000"/>
                </a:solidFill>
              </a:rPr>
              <a:t>/</a:t>
            </a:r>
            <a:r>
              <a:rPr lang="en-US" dirty="0" err="1">
                <a:solidFill>
                  <a:srgbClr val="FF0000"/>
                </a:solidFill>
              </a:rPr>
              <a:t>dataexpo</a:t>
            </a:r>
            <a:r>
              <a:rPr lang="en-US" dirty="0">
                <a:solidFill>
                  <a:srgbClr val="FF0000"/>
                </a:solidFill>
              </a:rPr>
              <a:t>/2009/the-</a:t>
            </a:r>
            <a:r>
              <a:rPr lang="en-US" dirty="0" err="1">
                <a:solidFill>
                  <a:srgbClr val="FF0000"/>
                </a:solidFill>
              </a:rPr>
              <a:t>data.html</a:t>
            </a:r>
            <a:endParaRPr lang="en-US" dirty="0">
              <a:solidFill>
                <a:srgbClr val="FF0000"/>
              </a:solidFill>
            </a:endParaRPr>
          </a:p>
        </p:txBody>
      </p:sp>
    </p:spTree>
    <p:extLst>
      <p:ext uri="{BB962C8B-B14F-4D97-AF65-F5344CB8AC3E}">
        <p14:creationId xmlns:p14="http://schemas.microsoft.com/office/powerpoint/2010/main" val="12657381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137" y="0"/>
            <a:ext cx="9905998" cy="707010"/>
          </a:xfrm>
        </p:spPr>
        <p:txBody>
          <a:bodyPr/>
          <a:lstStyle/>
          <a:p>
            <a:r>
              <a:rPr lang="en-US" dirty="0" smtClean="0"/>
              <a:t>Key Terminology </a:t>
            </a:r>
            <a:endParaRPr lang="en-US" dirty="0"/>
          </a:p>
        </p:txBody>
      </p:sp>
      <p:sp>
        <p:nvSpPr>
          <p:cNvPr id="3" name="Content Placeholder 2"/>
          <p:cNvSpPr>
            <a:spLocks noGrp="1"/>
          </p:cNvSpPr>
          <p:nvPr>
            <p:ph idx="1"/>
          </p:nvPr>
        </p:nvSpPr>
        <p:spPr>
          <a:xfrm>
            <a:off x="973016" y="844063"/>
            <a:ext cx="10386284" cy="5756030"/>
          </a:xfrm>
        </p:spPr>
        <p:txBody>
          <a:bodyPr>
            <a:normAutofit fontScale="55000" lnSpcReduction="20000"/>
          </a:bodyPr>
          <a:lstStyle/>
          <a:p>
            <a:pPr>
              <a:spcBef>
                <a:spcPts val="0"/>
              </a:spcBef>
              <a:buFont typeface="Courier New" panose="02070309020205020404" pitchFamily="49" charset="0"/>
              <a:buChar char="o"/>
            </a:pPr>
            <a:r>
              <a:rPr lang="en-US" sz="2900" b="1" dirty="0">
                <a:solidFill>
                  <a:srgbClr val="FFFF00"/>
                </a:solidFill>
              </a:rPr>
              <a:t>Carrier</a:t>
            </a:r>
            <a:r>
              <a:rPr lang="en-US" sz="2800" b="1" dirty="0">
                <a:solidFill>
                  <a:srgbClr val="FFFF00"/>
                </a:solidFill>
              </a:rPr>
              <a:t> </a:t>
            </a:r>
            <a:r>
              <a:rPr lang="en-US" sz="2800" b="1" dirty="0" smtClean="0">
                <a:solidFill>
                  <a:srgbClr val="FFFF00"/>
                </a:solidFill>
              </a:rPr>
              <a:t>Delay</a:t>
            </a:r>
          </a:p>
          <a:p>
            <a:pPr marL="227013" indent="0">
              <a:spcBef>
                <a:spcPts val="0"/>
              </a:spcBef>
              <a:buNone/>
            </a:pPr>
            <a:r>
              <a:rPr lang="en-US" sz="2800" dirty="0" smtClean="0"/>
              <a:t>Carrier delay is within the control of the air carrier. Examples of occurrences that may determine carrier delay are: aircraft cleaning, aircraft damage, awaiting the arrival of connecting passengers or crew, baggage, bird strike, cargo loading, catering, computer, outage-carrier equipment, crew legality (pilot or attendant rest), damage by hazardous goods, engineering inspection, fueling, handling disabled passengers, late crew, lavatory servicing, maintenance, over sales, potable water servicing, removal of unruly passenger, slow boarding or seating, stowing carry-on baggage, weight and balance delays.</a:t>
            </a:r>
          </a:p>
          <a:p>
            <a:pPr>
              <a:spcBef>
                <a:spcPts val="0"/>
              </a:spcBef>
              <a:buFont typeface="Courier New" panose="02070309020205020404" pitchFamily="49" charset="0"/>
              <a:buChar char="o"/>
            </a:pPr>
            <a:endParaRPr lang="en-US" sz="2800" b="1" dirty="0" smtClean="0">
              <a:solidFill>
                <a:srgbClr val="FFFF00"/>
              </a:solidFill>
            </a:endParaRPr>
          </a:p>
          <a:p>
            <a:pPr>
              <a:spcBef>
                <a:spcPts val="0"/>
              </a:spcBef>
              <a:buFont typeface="Courier New" panose="02070309020205020404" pitchFamily="49" charset="0"/>
              <a:buChar char="o"/>
            </a:pPr>
            <a:r>
              <a:rPr lang="en-US" sz="2800" b="1" dirty="0" smtClean="0">
                <a:solidFill>
                  <a:srgbClr val="FFFF00"/>
                </a:solidFill>
              </a:rPr>
              <a:t>Late </a:t>
            </a:r>
            <a:r>
              <a:rPr lang="en-US" sz="2800" b="1" dirty="0">
                <a:solidFill>
                  <a:srgbClr val="FFFF00"/>
                </a:solidFill>
              </a:rPr>
              <a:t>Arrival Delay</a:t>
            </a:r>
          </a:p>
          <a:p>
            <a:pPr marL="227013" indent="0">
              <a:spcBef>
                <a:spcPts val="0"/>
              </a:spcBef>
              <a:buNone/>
            </a:pPr>
            <a:r>
              <a:rPr lang="en-US" sz="2800" dirty="0"/>
              <a:t>Arrival delay at an airport due to the late arrival of the same aircraft at a previous airport. The ripple effect of an earlier delay at downstream airports is referred to as </a:t>
            </a:r>
            <a:r>
              <a:rPr lang="en-US" sz="2800" dirty="0">
                <a:hlinkClick r:id="rId2" tooltip="Delay Propagation"/>
              </a:rPr>
              <a:t>delay propagation</a:t>
            </a:r>
            <a:r>
              <a:rPr lang="en-US" sz="2800" dirty="0"/>
              <a:t>. </a:t>
            </a:r>
          </a:p>
          <a:p>
            <a:pPr>
              <a:spcBef>
                <a:spcPts val="0"/>
              </a:spcBef>
              <a:buFont typeface="Courier New" panose="02070309020205020404" pitchFamily="49" charset="0"/>
              <a:buChar char="o"/>
            </a:pPr>
            <a:endParaRPr lang="en-US" sz="2800" b="1" dirty="0" smtClean="0">
              <a:solidFill>
                <a:srgbClr val="FFFF00"/>
              </a:solidFill>
            </a:endParaRPr>
          </a:p>
          <a:p>
            <a:pPr>
              <a:spcBef>
                <a:spcPts val="0"/>
              </a:spcBef>
              <a:buFont typeface="Courier New" panose="02070309020205020404" pitchFamily="49" charset="0"/>
              <a:buChar char="o"/>
            </a:pPr>
            <a:r>
              <a:rPr lang="en-US" sz="2800" b="1" dirty="0" smtClean="0">
                <a:solidFill>
                  <a:srgbClr val="FFFF00"/>
                </a:solidFill>
              </a:rPr>
              <a:t>NAS </a:t>
            </a:r>
            <a:r>
              <a:rPr lang="en-US" sz="2800" b="1" dirty="0">
                <a:solidFill>
                  <a:srgbClr val="FFFF00"/>
                </a:solidFill>
              </a:rPr>
              <a:t>Delay</a:t>
            </a:r>
          </a:p>
          <a:p>
            <a:pPr marL="227013" indent="0">
              <a:spcBef>
                <a:spcPts val="0"/>
              </a:spcBef>
              <a:buNone/>
            </a:pPr>
            <a:r>
              <a:rPr lang="en-US" sz="2800" dirty="0"/>
              <a:t>Delay that is within the control of the National Airspace System (NAS) may include: non-extreme weather conditions, airport operations, heavy traffic volume, air traffic control, etc. Delays that occur after Actual Gate Out are usually attributed to the NAS and are also reported through </a:t>
            </a:r>
            <a:r>
              <a:rPr lang="en-US" sz="2800" dirty="0">
                <a:hlinkClick r:id="rId3" tooltip="Operations Network (OPSNET)"/>
              </a:rPr>
              <a:t>OPSNET</a:t>
            </a:r>
            <a:r>
              <a:rPr lang="en-US" sz="2800" dirty="0"/>
              <a:t>.</a:t>
            </a:r>
          </a:p>
          <a:p>
            <a:pPr>
              <a:spcBef>
                <a:spcPts val="0"/>
              </a:spcBef>
              <a:buFont typeface="Courier New" panose="02070309020205020404" pitchFamily="49" charset="0"/>
              <a:buChar char="o"/>
            </a:pPr>
            <a:endParaRPr lang="en-US" sz="2800" b="1" dirty="0" smtClean="0">
              <a:solidFill>
                <a:srgbClr val="FFFF00"/>
              </a:solidFill>
            </a:endParaRPr>
          </a:p>
          <a:p>
            <a:pPr>
              <a:spcBef>
                <a:spcPts val="0"/>
              </a:spcBef>
              <a:buFont typeface="Courier New" panose="02070309020205020404" pitchFamily="49" charset="0"/>
              <a:buChar char="o"/>
            </a:pPr>
            <a:r>
              <a:rPr lang="en-US" sz="2800" b="1" dirty="0" smtClean="0">
                <a:solidFill>
                  <a:srgbClr val="FFFF00"/>
                </a:solidFill>
              </a:rPr>
              <a:t>Security </a:t>
            </a:r>
            <a:r>
              <a:rPr lang="en-US" sz="2800" b="1" dirty="0">
                <a:solidFill>
                  <a:srgbClr val="FFFF00"/>
                </a:solidFill>
              </a:rPr>
              <a:t>Delay</a:t>
            </a:r>
          </a:p>
          <a:p>
            <a:pPr marL="227013" indent="0">
              <a:spcBef>
                <a:spcPts val="0"/>
              </a:spcBef>
              <a:buNone/>
            </a:pPr>
            <a:r>
              <a:rPr lang="en-US" sz="2800" dirty="0"/>
              <a:t>Security delay is caused by evacuation of a terminal or concourse, re-boarding of aircraft because of security breach, inoperative screening equipment and/or long lines in excess of 29 minutes at screening areas. </a:t>
            </a:r>
          </a:p>
          <a:p>
            <a:pPr>
              <a:spcBef>
                <a:spcPts val="0"/>
              </a:spcBef>
              <a:buFont typeface="Courier New" panose="02070309020205020404" pitchFamily="49" charset="0"/>
              <a:buChar char="o"/>
            </a:pPr>
            <a:endParaRPr lang="en-US" sz="2800" b="1" dirty="0" smtClean="0">
              <a:solidFill>
                <a:srgbClr val="FFFF00"/>
              </a:solidFill>
            </a:endParaRPr>
          </a:p>
          <a:p>
            <a:pPr>
              <a:spcBef>
                <a:spcPts val="0"/>
              </a:spcBef>
              <a:buFont typeface="Courier New" panose="02070309020205020404" pitchFamily="49" charset="0"/>
              <a:buChar char="o"/>
            </a:pPr>
            <a:r>
              <a:rPr lang="en-US" sz="2800" b="1" dirty="0" smtClean="0">
                <a:solidFill>
                  <a:srgbClr val="FFFF00"/>
                </a:solidFill>
              </a:rPr>
              <a:t>Weather </a:t>
            </a:r>
            <a:r>
              <a:rPr lang="en-US" sz="2800" b="1" dirty="0">
                <a:solidFill>
                  <a:srgbClr val="FFFF00"/>
                </a:solidFill>
              </a:rPr>
              <a:t>Delay</a:t>
            </a:r>
          </a:p>
          <a:p>
            <a:pPr marL="227013" indent="0">
              <a:spcBef>
                <a:spcPts val="0"/>
              </a:spcBef>
              <a:buNone/>
            </a:pPr>
            <a:r>
              <a:rPr lang="en-US" sz="2800" dirty="0"/>
              <a:t>Weather delay is caused by extreme or hazardous weather conditions that are forecasted or manifest themselves on point of departure, enroute, or on point of arrival</a:t>
            </a:r>
            <a:r>
              <a:rPr lang="en-US" sz="2800" dirty="0" smtClean="0"/>
              <a:t>.</a:t>
            </a:r>
            <a:endParaRPr lang="en-US" dirty="0" smtClean="0">
              <a:solidFill>
                <a:srgbClr val="FF0000"/>
              </a:solidFill>
            </a:endParaRPr>
          </a:p>
        </p:txBody>
      </p:sp>
      <p:sp>
        <p:nvSpPr>
          <p:cNvPr id="4" name="Rectangle 3"/>
          <p:cNvSpPr/>
          <p:nvPr/>
        </p:nvSpPr>
        <p:spPr>
          <a:xfrm>
            <a:off x="1401707" y="6488668"/>
            <a:ext cx="4704429" cy="369332"/>
          </a:xfrm>
          <a:prstGeom prst="rect">
            <a:avLst/>
          </a:prstGeom>
        </p:spPr>
        <p:txBody>
          <a:bodyPr wrap="none">
            <a:spAutoFit/>
          </a:bodyPr>
          <a:lstStyle/>
          <a:p>
            <a:r>
              <a:rPr lang="en-US">
                <a:solidFill>
                  <a:srgbClr val="FF0000"/>
                </a:solidFill>
              </a:rPr>
              <a:t>*** Source :  Federal Aviation and Administration</a:t>
            </a:r>
            <a:endParaRPr lang="en-US" dirty="0">
              <a:solidFill>
                <a:srgbClr val="FF0000"/>
              </a:solidFill>
            </a:endParaRPr>
          </a:p>
        </p:txBody>
      </p:sp>
    </p:spTree>
    <p:extLst>
      <p:ext uri="{BB962C8B-B14F-4D97-AF65-F5344CB8AC3E}">
        <p14:creationId xmlns:p14="http://schemas.microsoft.com/office/powerpoint/2010/main" val="11841043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26150"/>
            <a:ext cx="9905998" cy="776528"/>
          </a:xfrm>
        </p:spPr>
        <p:txBody>
          <a:bodyPr/>
          <a:lstStyle/>
          <a:p>
            <a:r>
              <a:rPr lang="en-US" dirty="0" smtClean="0"/>
              <a:t>Key Findings </a:t>
            </a:r>
            <a:r>
              <a:rPr lang="en-US" smtClean="0"/>
              <a:t>and analysis # 1</a:t>
            </a:r>
            <a:endParaRPr lang="en-US" dirty="0"/>
          </a:p>
        </p:txBody>
      </p:sp>
      <p:sp>
        <p:nvSpPr>
          <p:cNvPr id="10" name="TextBox 9"/>
          <p:cNvSpPr txBox="1"/>
          <p:nvPr/>
        </p:nvSpPr>
        <p:spPr>
          <a:xfrm>
            <a:off x="7959969" y="1078522"/>
            <a:ext cx="3364523" cy="4247317"/>
          </a:xfrm>
          <a:prstGeom prst="rect">
            <a:avLst/>
          </a:prstGeom>
          <a:noFill/>
        </p:spPr>
        <p:txBody>
          <a:bodyPr wrap="square" rtlCol="0">
            <a:spAutoFit/>
          </a:bodyPr>
          <a:lstStyle/>
          <a:p>
            <a:r>
              <a:rPr lang="en-US" dirty="0" smtClean="0"/>
              <a:t>The graph </a:t>
            </a:r>
            <a:r>
              <a:rPr lang="en-US" dirty="0"/>
              <a:t>shows the </a:t>
            </a:r>
            <a:r>
              <a:rPr lang="en-US" dirty="0" smtClean="0"/>
              <a:t>total flight delay </a:t>
            </a:r>
            <a:r>
              <a:rPr lang="en-US" dirty="0"/>
              <a:t>for each </a:t>
            </a:r>
            <a:r>
              <a:rPr lang="en-US" dirty="0" smtClean="0"/>
              <a:t>reason from 2010 to 2016</a:t>
            </a:r>
          </a:p>
          <a:p>
            <a:r>
              <a:rPr lang="en-US" dirty="0" smtClean="0"/>
              <a:t> </a:t>
            </a:r>
          </a:p>
          <a:p>
            <a:r>
              <a:rPr lang="en-US" b="1" u="sng" dirty="0" smtClean="0"/>
              <a:t>Key Findings </a:t>
            </a:r>
          </a:p>
          <a:p>
            <a:endParaRPr lang="en-US" dirty="0" smtClean="0"/>
          </a:p>
          <a:p>
            <a:pPr marL="285750" indent="-285750">
              <a:buFont typeface="Arial" charset="0"/>
              <a:buChar char="•"/>
            </a:pPr>
            <a:r>
              <a:rPr lang="en-US" dirty="0" smtClean="0"/>
              <a:t>Late Aircraft is biggest cause for the delays in 7 years (2010 to 2016) and the airport security was the lowest reason for the delay </a:t>
            </a:r>
          </a:p>
          <a:p>
            <a:pPr marL="285750" indent="-285750">
              <a:buFont typeface="Arial" charset="0"/>
              <a:buChar char="•"/>
            </a:pPr>
            <a:endParaRPr lang="en-US" dirty="0" smtClean="0"/>
          </a:p>
          <a:p>
            <a:pPr marL="285750" indent="-285750">
              <a:buFont typeface="Arial" charset="0"/>
              <a:buChar char="•"/>
            </a:pPr>
            <a:r>
              <a:rPr lang="en-US" dirty="0" smtClean="0"/>
              <a:t>2013 and 2014 happen to be the worst years in airport delays between 2010 - 2016</a:t>
            </a:r>
            <a:endParaRPr lang="en-US" dirty="0"/>
          </a:p>
        </p:txBody>
      </p:sp>
      <p:pic>
        <p:nvPicPr>
          <p:cNvPr id="11" name="Picture 10"/>
          <p:cNvPicPr>
            <a:picLocks noChangeAspect="1"/>
          </p:cNvPicPr>
          <p:nvPr/>
        </p:nvPicPr>
        <p:blipFill>
          <a:blip r:embed="rId2"/>
          <a:stretch>
            <a:fillRect/>
          </a:stretch>
        </p:blipFill>
        <p:spPr>
          <a:xfrm>
            <a:off x="7959969" y="5325839"/>
            <a:ext cx="3364523" cy="1389286"/>
          </a:xfrm>
          <a:prstGeom prst="rect">
            <a:avLst/>
          </a:prstGeom>
        </p:spPr>
      </p:pic>
      <p:pic>
        <p:nvPicPr>
          <p:cNvPr id="4" name="Content Placeholder 3"/>
          <p:cNvPicPr>
            <a:picLocks noGrp="1" noChangeAspect="1"/>
          </p:cNvPicPr>
          <p:nvPr>
            <p:ph idx="1"/>
          </p:nvPr>
        </p:nvPicPr>
        <p:blipFill>
          <a:blip r:embed="rId3"/>
          <a:stretch>
            <a:fillRect/>
          </a:stretch>
        </p:blipFill>
        <p:spPr>
          <a:xfrm>
            <a:off x="1141412" y="1078522"/>
            <a:ext cx="6559551" cy="5262370"/>
          </a:xfrm>
          <a:prstGeom prst="rect">
            <a:avLst/>
          </a:prstGeom>
        </p:spPr>
      </p:pic>
    </p:spTree>
    <p:extLst>
      <p:ext uri="{BB962C8B-B14F-4D97-AF65-F5344CB8AC3E}">
        <p14:creationId xmlns:p14="http://schemas.microsoft.com/office/powerpoint/2010/main" val="3829380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26150"/>
            <a:ext cx="9905998" cy="776528"/>
          </a:xfrm>
        </p:spPr>
        <p:txBody>
          <a:bodyPr/>
          <a:lstStyle/>
          <a:p>
            <a:r>
              <a:rPr lang="en-US" dirty="0" smtClean="0"/>
              <a:t>Key Findings and analysis # 2</a:t>
            </a:r>
            <a:endParaRPr lang="en-US" dirty="0"/>
          </a:p>
        </p:txBody>
      </p:sp>
      <p:sp>
        <p:nvSpPr>
          <p:cNvPr id="10" name="TextBox 9"/>
          <p:cNvSpPr txBox="1"/>
          <p:nvPr/>
        </p:nvSpPr>
        <p:spPr>
          <a:xfrm>
            <a:off x="7959969" y="1078522"/>
            <a:ext cx="3364523" cy="2585323"/>
          </a:xfrm>
          <a:prstGeom prst="rect">
            <a:avLst/>
          </a:prstGeom>
          <a:noFill/>
        </p:spPr>
        <p:txBody>
          <a:bodyPr wrap="square" rtlCol="0">
            <a:spAutoFit/>
          </a:bodyPr>
          <a:lstStyle/>
          <a:p>
            <a:r>
              <a:rPr lang="en-US" dirty="0" smtClean="0"/>
              <a:t>The graph </a:t>
            </a:r>
            <a:r>
              <a:rPr lang="en-US" dirty="0"/>
              <a:t>shows the </a:t>
            </a:r>
            <a:r>
              <a:rPr lang="en-US" dirty="0" smtClean="0"/>
              <a:t>total flight delay by month from 2010 to 2016</a:t>
            </a:r>
          </a:p>
          <a:p>
            <a:r>
              <a:rPr lang="en-US" dirty="0" smtClean="0"/>
              <a:t> </a:t>
            </a:r>
          </a:p>
          <a:p>
            <a:r>
              <a:rPr lang="en-US" b="1" u="sng" dirty="0" smtClean="0"/>
              <a:t>Key Findings </a:t>
            </a:r>
          </a:p>
          <a:p>
            <a:endParaRPr lang="en-US" dirty="0" smtClean="0"/>
          </a:p>
          <a:p>
            <a:pPr marL="285750" indent="-285750">
              <a:buFont typeface="Arial" charset="0"/>
              <a:buChar char="•"/>
            </a:pPr>
            <a:r>
              <a:rPr lang="en-US" dirty="0" smtClean="0"/>
              <a:t>Summer (June to August) happen to have the maximum delays</a:t>
            </a:r>
          </a:p>
        </p:txBody>
      </p:sp>
      <p:pic>
        <p:nvPicPr>
          <p:cNvPr id="5" name="Content Placeholder 4"/>
          <p:cNvPicPr>
            <a:picLocks noGrp="1" noChangeAspect="1"/>
          </p:cNvPicPr>
          <p:nvPr>
            <p:ph idx="1"/>
          </p:nvPr>
        </p:nvPicPr>
        <p:blipFill>
          <a:blip r:embed="rId2"/>
          <a:stretch>
            <a:fillRect/>
          </a:stretch>
        </p:blipFill>
        <p:spPr>
          <a:xfrm>
            <a:off x="1141412" y="1078522"/>
            <a:ext cx="6673851" cy="5465153"/>
          </a:xfrm>
          <a:prstGeom prst="rect">
            <a:avLst/>
          </a:prstGeom>
        </p:spPr>
      </p:pic>
    </p:spTree>
    <p:extLst>
      <p:ext uri="{BB962C8B-B14F-4D97-AF65-F5344CB8AC3E}">
        <p14:creationId xmlns:p14="http://schemas.microsoft.com/office/powerpoint/2010/main" val="1398485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840" y="789036"/>
            <a:ext cx="9905998" cy="776528"/>
          </a:xfrm>
        </p:spPr>
        <p:txBody>
          <a:bodyPr>
            <a:normAutofit/>
          </a:bodyPr>
          <a:lstStyle/>
          <a:p>
            <a:r>
              <a:rPr lang="en-US" sz="2400" dirty="0">
                <a:solidFill>
                  <a:srgbClr val="FFFF00"/>
                </a:solidFill>
              </a:rPr>
              <a:t>Total Percentage Delayed based on air line</a:t>
            </a:r>
          </a:p>
        </p:txBody>
      </p:sp>
      <p:sp>
        <p:nvSpPr>
          <p:cNvPr id="10" name="TextBox 9"/>
          <p:cNvSpPr txBox="1"/>
          <p:nvPr/>
        </p:nvSpPr>
        <p:spPr>
          <a:xfrm>
            <a:off x="8196624" y="1085939"/>
            <a:ext cx="3364523" cy="5262979"/>
          </a:xfrm>
          <a:prstGeom prst="rect">
            <a:avLst/>
          </a:prstGeom>
          <a:noFill/>
        </p:spPr>
        <p:txBody>
          <a:bodyPr wrap="square" rtlCol="0">
            <a:spAutoFit/>
          </a:bodyPr>
          <a:lstStyle/>
          <a:p>
            <a:r>
              <a:rPr lang="en-US" sz="2400" dirty="0"/>
              <a:t>We calculated the percentage of delays from total arrivals for each air carrier.</a:t>
            </a:r>
          </a:p>
          <a:p>
            <a:r>
              <a:rPr lang="en-US" sz="2400" dirty="0"/>
              <a:t> </a:t>
            </a:r>
          </a:p>
          <a:p>
            <a:r>
              <a:rPr lang="en-US" sz="2400" b="1" u="sng" dirty="0"/>
              <a:t>Key Findings </a:t>
            </a:r>
          </a:p>
          <a:p>
            <a:endParaRPr lang="en-US" sz="2400" dirty="0"/>
          </a:p>
          <a:p>
            <a:pPr marL="285750" indent="-285750">
              <a:buFont typeface="Arial" charset="0"/>
              <a:buChar char="•"/>
            </a:pPr>
            <a:r>
              <a:rPr lang="en-US" sz="2400" dirty="0"/>
              <a:t>Spirit Airlines had the largest delays running over 25 % </a:t>
            </a:r>
          </a:p>
          <a:p>
            <a:pPr marL="285750" indent="-285750">
              <a:buFont typeface="Arial" charset="0"/>
              <a:buChar char="•"/>
            </a:pPr>
            <a:r>
              <a:rPr lang="en-US" sz="2400" dirty="0" smtClean="0"/>
              <a:t>Whereas  </a:t>
            </a:r>
            <a:r>
              <a:rPr lang="en-US" sz="2400" dirty="0"/>
              <a:t>Alaska, Hawaiian and AirTran Airways had below 15%</a:t>
            </a:r>
          </a:p>
        </p:txBody>
      </p:sp>
      <p:sp>
        <p:nvSpPr>
          <p:cNvPr id="6" name="Oval 5">
            <a:extLst>
              <a:ext uri="{FF2B5EF4-FFF2-40B4-BE49-F238E27FC236}">
                <a16:creationId xmlns:a16="http://schemas.microsoft.com/office/drawing/2014/main" xmlns="" id="{DDA2DCC7-3B93-43CA-86F4-07E0F612EEA0}"/>
              </a:ext>
            </a:extLst>
          </p:cNvPr>
          <p:cNvSpPr/>
          <p:nvPr/>
        </p:nvSpPr>
        <p:spPr>
          <a:xfrm flipH="1">
            <a:off x="867508" y="2854036"/>
            <a:ext cx="430664" cy="34814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FC8A28E0-FDD8-404C-9F7F-85E9A47A5B37}"/>
              </a:ext>
            </a:extLst>
          </p:cNvPr>
          <p:cNvPicPr>
            <a:picLocks noChangeAspect="1"/>
          </p:cNvPicPr>
          <p:nvPr/>
        </p:nvPicPr>
        <p:blipFill rotWithShape="1">
          <a:blip r:embed="rId3"/>
          <a:srcRect l="16574" t="42656" r="44981" b="22342"/>
          <a:stretch/>
        </p:blipFill>
        <p:spPr>
          <a:xfrm>
            <a:off x="867508" y="1565563"/>
            <a:ext cx="6892060" cy="4222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p:cNvSpPr txBox="1">
            <a:spLocks/>
          </p:cNvSpPr>
          <p:nvPr/>
        </p:nvSpPr>
        <p:spPr>
          <a:xfrm>
            <a:off x="1141412" y="-15201"/>
            <a:ext cx="9905998" cy="776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Key Findings and analysis # </a:t>
            </a:r>
            <a:r>
              <a:rPr lang="en-US" dirty="0"/>
              <a:t>3</a:t>
            </a:r>
          </a:p>
        </p:txBody>
      </p:sp>
    </p:spTree>
    <p:extLst>
      <p:ext uri="{BB962C8B-B14F-4D97-AF65-F5344CB8AC3E}">
        <p14:creationId xmlns:p14="http://schemas.microsoft.com/office/powerpoint/2010/main" val="24536184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1236</TotalTime>
  <Words>1262</Words>
  <Application>Microsoft Office PowerPoint</Application>
  <PresentationFormat>Widescreen</PresentationFormat>
  <Paragraphs>180</Paragraphs>
  <Slides>25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Courier New</vt:lpstr>
      <vt:lpstr>Trebuchet MS</vt:lpstr>
      <vt:lpstr>Tw Cen MT</vt:lpstr>
      <vt:lpstr>Circuit</vt:lpstr>
      <vt:lpstr>“Understand the Airport delays and cancellations. Identify the key trends and the root cause for the delays”</vt:lpstr>
      <vt:lpstr>Agenda</vt:lpstr>
      <vt:lpstr>INTRODUCTION</vt:lpstr>
      <vt:lpstr>Project Description and Key Analysis</vt:lpstr>
      <vt:lpstr>Dataset</vt:lpstr>
      <vt:lpstr>Key Terminology </vt:lpstr>
      <vt:lpstr>Key Findings and analysis # 1</vt:lpstr>
      <vt:lpstr>Key Findings and analysis # 2</vt:lpstr>
      <vt:lpstr>Total Percentage Delayed based on air line</vt:lpstr>
      <vt:lpstr>Hawaiian Airlines</vt:lpstr>
      <vt:lpstr>Percentage delay for  Weather and Cancelations  </vt:lpstr>
      <vt:lpstr>Key Findings and analysis # 6</vt:lpstr>
      <vt:lpstr>Key Findings and analysis # 7</vt:lpstr>
      <vt:lpstr>Key Findings and analysis # 8</vt:lpstr>
      <vt:lpstr>Key Findings and analysis # 9</vt:lpstr>
      <vt:lpstr>Key Findings and analysis # 10</vt:lpstr>
      <vt:lpstr>Percent Reasons for Delays</vt:lpstr>
      <vt:lpstr>Key Findings and analysis # 12</vt:lpstr>
      <vt:lpstr>Nas Delays and late arrivals</vt:lpstr>
      <vt:lpstr>Further Investigation</vt:lpstr>
      <vt:lpstr>Carrier Delays</vt:lpstr>
      <vt:lpstr>Key Findings and analysis # 16</vt:lpstr>
      <vt:lpstr>Technical approach</vt:lpstr>
      <vt:lpstr>Technical approach</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the Airport delays and cancellations. Identify the key trends and the root cause for the delays</dc:title>
  <dc:creator>Ashish Shrivastava</dc:creator>
  <cp:lastModifiedBy>Satyanand Madakshira</cp:lastModifiedBy>
  <cp:revision>49</cp:revision>
  <dcterms:created xsi:type="dcterms:W3CDTF">2018-01-11T03:40:49Z</dcterms:created>
  <dcterms:modified xsi:type="dcterms:W3CDTF">2018-01-14T06:18:12Z</dcterms:modified>
</cp:coreProperties>
</file>